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</p:sldMasterIdLst>
  <p:sldIdLst>
    <p:sldId id="302" r:id="rId4"/>
    <p:sldId id="312" r:id="rId5"/>
    <p:sldId id="316" r:id="rId6"/>
    <p:sldId id="336" r:id="rId7"/>
    <p:sldId id="321" r:id="rId8"/>
    <p:sldId id="352" r:id="rId9"/>
    <p:sldId id="327" r:id="rId10"/>
    <p:sldId id="368" r:id="rId11"/>
    <p:sldId id="356" r:id="rId12"/>
    <p:sldId id="323" r:id="rId13"/>
    <p:sldId id="372" r:id="rId14"/>
    <p:sldId id="357" r:id="rId15"/>
    <p:sldId id="324" r:id="rId16"/>
    <p:sldId id="373" r:id="rId17"/>
    <p:sldId id="329" r:id="rId18"/>
    <p:sldId id="374" r:id="rId19"/>
    <p:sldId id="330" r:id="rId20"/>
    <p:sldId id="370" r:id="rId21"/>
    <p:sldId id="331" r:id="rId22"/>
    <p:sldId id="332" r:id="rId23"/>
    <p:sldId id="359" r:id="rId24"/>
    <p:sldId id="325" r:id="rId25"/>
    <p:sldId id="333" r:id="rId26"/>
    <p:sldId id="315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05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2518"/>
    <p:restoredTop sz="96365"/>
  </p:normalViewPr>
  <p:slideViewPr>
    <p:cSldViewPr showGuides="1">
      <p:cViewPr>
        <p:scale>
          <a:sx n="78" d="100"/>
          <a:sy n="78" d="100"/>
        </p:scale>
        <p:origin x="84" y="580"/>
      </p:cViewPr>
      <p:guideLst>
        <p:guide orient="horz" pos="172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gs" Target="tags/tag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1295400" y="1409698"/>
            <a:ext cx="9601200" cy="2152651"/>
          </a:xfrm>
        </p:spPr>
        <p:txBody>
          <a:bodyPr>
            <a:normAutofit/>
          </a:bodyPr>
          <a:lstStyle>
            <a:lvl1pPr algn="ctr">
              <a:defRPr sz="4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1981200" y="3562349"/>
            <a:ext cx="8229600" cy="215265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8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B88E0F3-07A3-4704-976B-A179BF6E4AE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1295400" y="1409698"/>
            <a:ext cx="9601200" cy="2152651"/>
          </a:xfrm>
        </p:spPr>
        <p:txBody>
          <a:bodyPr>
            <a:normAutofit/>
          </a:bodyPr>
          <a:lstStyle>
            <a:lvl1pPr algn="ctr">
              <a:defRPr sz="4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1981200" y="3562349"/>
            <a:ext cx="8229600" cy="215265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8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8766EB6-BBC5-4D7E-984C-1C4D16EDED76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6787"/>
          <a:stretch>
            <a:fillRect/>
          </a:stretch>
        </p:blipFill>
        <p:spPr>
          <a:xfrm>
            <a:off x="7591" y="1676400"/>
            <a:ext cx="3235703" cy="4419559"/>
          </a:xfrm>
          <a:prstGeom prst="rect">
            <a:avLst/>
          </a:prstGeom>
        </p:spPr>
      </p:pic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7938" y="1676400"/>
            <a:ext cx="3473450" cy="4714875"/>
          </a:xfrm>
          <a:prstGeom prst="rect">
            <a:avLst/>
          </a:prstGeom>
          <a:solidFill>
            <a:srgbClr val="FFFFFF">
              <a:alpha val="79999"/>
            </a:srgbClr>
          </a:solidFill>
          <a:ln w="3175" algn="ctr">
            <a:solidFill>
              <a:srgbClr val="FFFFFF">
                <a:alpha val="54117"/>
              </a:srgbClr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EAE32F7-0AE4-48FA-9DD2-F4FC13946C6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21208"/>
          <a:stretch>
            <a:fillRect/>
          </a:stretch>
        </p:blipFill>
        <p:spPr>
          <a:xfrm>
            <a:off x="8709740" y="1676400"/>
            <a:ext cx="3482260" cy="4419559"/>
          </a:xfrm>
          <a:prstGeom prst="rect">
            <a:avLst/>
          </a:prstGeom>
        </p:spPr>
      </p:pic>
      <p:sp>
        <p:nvSpPr>
          <p:cNvPr id="2" name="矩形 8"/>
          <p:cNvSpPr>
            <a:spLocks noChangeArrowheads="1"/>
          </p:cNvSpPr>
          <p:nvPr/>
        </p:nvSpPr>
        <p:spPr bwMode="auto">
          <a:xfrm>
            <a:off x="8305800" y="1676400"/>
            <a:ext cx="3886200" cy="4579938"/>
          </a:xfrm>
          <a:prstGeom prst="rect">
            <a:avLst/>
          </a:prstGeom>
          <a:solidFill>
            <a:srgbClr val="FFFFFF">
              <a:alpha val="79999"/>
            </a:srgbClr>
          </a:solidFill>
          <a:ln w="3175" algn="ctr">
            <a:solidFill>
              <a:srgbClr val="FFFFFF">
                <a:alpha val="54117"/>
              </a:srgbClr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AutoShape 4"/>
          <p:cNvSpPr/>
          <p:nvPr/>
        </p:nvSpPr>
        <p:spPr>
          <a:xfrm>
            <a:off x="1676400" y="1138238"/>
            <a:ext cx="99060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11998354"/>
              </a:cxn>
              <a:cxn ang="0">
                <a:pos x="0" y="11998354"/>
              </a:cxn>
              <a:cxn ang="0">
                <a:pos x="0" y="0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00489F"/>
          </a:solidFill>
          <a:ln w="9525" cap="flat" cmpd="sng">
            <a:solidFill>
              <a:srgbClr val="333399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6"/>
          </a:xfrm>
        </p:spPr>
        <p:txBody>
          <a:bodyPr>
            <a:norm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E63B5A9-5CA1-46AA-8C83-EA7E1681347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21208"/>
          <a:stretch>
            <a:fillRect/>
          </a:stretch>
        </p:blipFill>
        <p:spPr>
          <a:xfrm>
            <a:off x="8709740" y="1676400"/>
            <a:ext cx="3482260" cy="4419559"/>
          </a:xfrm>
          <a:prstGeom prst="rect">
            <a:avLst/>
          </a:prstGeom>
        </p:spPr>
      </p:pic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8305800" y="1676400"/>
            <a:ext cx="3886200" cy="4579938"/>
          </a:xfrm>
          <a:prstGeom prst="rect">
            <a:avLst/>
          </a:prstGeom>
          <a:solidFill>
            <a:srgbClr val="FFFFFF">
              <a:alpha val="79999"/>
            </a:srgbClr>
          </a:solidFill>
          <a:ln w="3175" algn="ctr">
            <a:solidFill>
              <a:srgbClr val="FFFFFF">
                <a:alpha val="54117"/>
              </a:srgbClr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AutoShape 4"/>
          <p:cNvSpPr/>
          <p:nvPr/>
        </p:nvSpPr>
        <p:spPr>
          <a:xfrm>
            <a:off x="1676400" y="1138238"/>
            <a:ext cx="99060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11998354"/>
              </a:cxn>
              <a:cxn ang="0">
                <a:pos x="0" y="11998354"/>
              </a:cxn>
              <a:cxn ang="0">
                <a:pos x="0" y="0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00489F"/>
          </a:solidFill>
          <a:ln w="9525" cap="flat" cmpd="sng">
            <a:solidFill>
              <a:srgbClr val="333399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609600" y="1673972"/>
            <a:ext cx="10972800" cy="4502991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6"/>
          </a:xfrm>
        </p:spPr>
        <p:txBody>
          <a:bodyPr>
            <a:norm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05B5265-E024-4905-871D-8582E0955B2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AutoShape 4"/>
          <p:cNvSpPr/>
          <p:nvPr/>
        </p:nvSpPr>
        <p:spPr>
          <a:xfrm>
            <a:off x="1676400" y="1138238"/>
            <a:ext cx="99060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11998354"/>
              </a:cxn>
              <a:cxn ang="0">
                <a:pos x="0" y="11998354"/>
              </a:cxn>
              <a:cxn ang="0">
                <a:pos x="0" y="0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00489F"/>
          </a:solidFill>
          <a:ln w="9525" cap="flat" cmpd="sng">
            <a:solidFill>
              <a:srgbClr val="333399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21208"/>
          <a:stretch>
            <a:fillRect/>
          </a:stretch>
        </p:blipFill>
        <p:spPr>
          <a:xfrm>
            <a:off x="8709740" y="1676400"/>
            <a:ext cx="3482260" cy="4419559"/>
          </a:xfrm>
          <a:prstGeom prst="rect">
            <a:avLst/>
          </a:prstGeom>
        </p:spPr>
      </p:pic>
      <p:sp>
        <p:nvSpPr>
          <p:cNvPr id="2" name="矩形 9"/>
          <p:cNvSpPr>
            <a:spLocks noChangeArrowheads="1"/>
          </p:cNvSpPr>
          <p:nvPr/>
        </p:nvSpPr>
        <p:spPr bwMode="auto">
          <a:xfrm>
            <a:off x="8305800" y="1676400"/>
            <a:ext cx="3886200" cy="4579938"/>
          </a:xfrm>
          <a:prstGeom prst="rect">
            <a:avLst/>
          </a:prstGeom>
          <a:solidFill>
            <a:srgbClr val="FFFFFF">
              <a:alpha val="79999"/>
            </a:srgbClr>
          </a:solidFill>
          <a:ln w="3175" algn="ctr">
            <a:solidFill>
              <a:srgbClr val="FFFFFF">
                <a:alpha val="54117"/>
              </a:srgbClr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6"/>
          </a:xfrm>
        </p:spPr>
        <p:txBody>
          <a:bodyPr>
            <a:norm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609600" y="2057400"/>
            <a:ext cx="10972800" cy="4119563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15" name="文本占位符 2"/>
          <p:cNvSpPr>
            <a:spLocks noGrp="1"/>
          </p:cNvSpPr>
          <p:nvPr>
            <p:ph type="body" idx="10"/>
          </p:nvPr>
        </p:nvSpPr>
        <p:spPr>
          <a:xfrm>
            <a:off x="609600" y="1447797"/>
            <a:ext cx="10972800" cy="533401"/>
          </a:xfrm>
        </p:spPr>
        <p:txBody>
          <a:bodyPr anchor="ctr"/>
          <a:lstStyle>
            <a:lvl1pPr marL="0" indent="0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94DD4F-B312-4832-8688-BCC09C5781B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AutoShape 4"/>
          <p:cNvSpPr/>
          <p:nvPr/>
        </p:nvSpPr>
        <p:spPr>
          <a:xfrm>
            <a:off x="1676400" y="1138238"/>
            <a:ext cx="99060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11998354"/>
              </a:cxn>
              <a:cxn ang="0">
                <a:pos x="0" y="11998354"/>
              </a:cxn>
              <a:cxn ang="0">
                <a:pos x="0" y="0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00489F"/>
          </a:solidFill>
          <a:ln w="9525" cap="flat" cmpd="sng">
            <a:solidFill>
              <a:srgbClr val="333399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21208"/>
          <a:stretch>
            <a:fillRect/>
          </a:stretch>
        </p:blipFill>
        <p:spPr>
          <a:xfrm>
            <a:off x="8709740" y="1676400"/>
            <a:ext cx="3482260" cy="4419559"/>
          </a:xfrm>
          <a:prstGeom prst="rect">
            <a:avLst/>
          </a:prstGeom>
        </p:spPr>
      </p:pic>
      <p:sp>
        <p:nvSpPr>
          <p:cNvPr id="3" name="矩形 8"/>
          <p:cNvSpPr>
            <a:spLocks noChangeArrowheads="1"/>
          </p:cNvSpPr>
          <p:nvPr/>
        </p:nvSpPr>
        <p:spPr bwMode="auto">
          <a:xfrm>
            <a:off x="8305800" y="1676400"/>
            <a:ext cx="3886200" cy="4579938"/>
          </a:xfrm>
          <a:prstGeom prst="rect">
            <a:avLst/>
          </a:prstGeom>
          <a:solidFill>
            <a:srgbClr val="FFFFFF">
              <a:alpha val="79999"/>
            </a:srgbClr>
          </a:solidFill>
          <a:ln w="3175" algn="ctr">
            <a:solidFill>
              <a:srgbClr val="FFFFFF">
                <a:alpha val="54117"/>
              </a:srgbClr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6"/>
          </a:xfrm>
        </p:spPr>
        <p:txBody>
          <a:bodyPr>
            <a:norm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4105275"/>
            <a:ext cx="3429000" cy="2071687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内容占位符 2"/>
          <p:cNvSpPr>
            <a:spLocks noGrp="1"/>
          </p:cNvSpPr>
          <p:nvPr>
            <p:ph idx="10"/>
          </p:nvPr>
        </p:nvSpPr>
        <p:spPr>
          <a:xfrm>
            <a:off x="8153402" y="4105274"/>
            <a:ext cx="3429000" cy="2071687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4381501" y="4114799"/>
            <a:ext cx="3429000" cy="2071687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11" name="内容占位符 2"/>
          <p:cNvSpPr>
            <a:spLocks noGrp="1"/>
          </p:cNvSpPr>
          <p:nvPr>
            <p:ph idx="12"/>
          </p:nvPr>
        </p:nvSpPr>
        <p:spPr>
          <a:xfrm>
            <a:off x="609600" y="2047877"/>
            <a:ext cx="3429000" cy="1981199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12" name="内容占位符 2"/>
          <p:cNvSpPr>
            <a:spLocks noGrp="1"/>
          </p:cNvSpPr>
          <p:nvPr>
            <p:ph idx="13"/>
          </p:nvPr>
        </p:nvSpPr>
        <p:spPr>
          <a:xfrm>
            <a:off x="8153402" y="2047876"/>
            <a:ext cx="3429000" cy="1981199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13" name="内容占位符 2"/>
          <p:cNvSpPr>
            <a:spLocks noGrp="1"/>
          </p:cNvSpPr>
          <p:nvPr>
            <p:ph idx="14"/>
          </p:nvPr>
        </p:nvSpPr>
        <p:spPr>
          <a:xfrm>
            <a:off x="4381501" y="2057401"/>
            <a:ext cx="3429000" cy="1981199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14" name="文本占位符 2"/>
          <p:cNvSpPr>
            <a:spLocks noGrp="1"/>
          </p:cNvSpPr>
          <p:nvPr>
            <p:ph type="body" idx="15"/>
          </p:nvPr>
        </p:nvSpPr>
        <p:spPr>
          <a:xfrm>
            <a:off x="609600" y="1447797"/>
            <a:ext cx="10972800" cy="533401"/>
          </a:xfrm>
        </p:spPr>
        <p:txBody>
          <a:bodyPr anchor="ctr"/>
          <a:lstStyle>
            <a:lvl1pPr marL="0" indent="0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C3D1AEC-2877-4356-9E9B-2B1E3A1E926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AutoShape 4"/>
          <p:cNvSpPr/>
          <p:nvPr/>
        </p:nvSpPr>
        <p:spPr>
          <a:xfrm>
            <a:off x="1676400" y="1138238"/>
            <a:ext cx="99060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11998354"/>
              </a:cxn>
              <a:cxn ang="0">
                <a:pos x="0" y="11998354"/>
              </a:cxn>
              <a:cxn ang="0">
                <a:pos x="0" y="0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00489F"/>
          </a:solidFill>
          <a:ln w="9525" cap="flat" cmpd="sng">
            <a:solidFill>
              <a:srgbClr val="333399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21208"/>
          <a:stretch>
            <a:fillRect/>
          </a:stretch>
        </p:blipFill>
        <p:spPr>
          <a:xfrm>
            <a:off x="8709740" y="1676400"/>
            <a:ext cx="3482260" cy="4419559"/>
          </a:xfrm>
          <a:prstGeom prst="rect">
            <a:avLst/>
          </a:prstGeom>
        </p:spPr>
      </p:pic>
      <p:sp>
        <p:nvSpPr>
          <p:cNvPr id="10" name="矩形 8"/>
          <p:cNvSpPr>
            <a:spLocks noChangeArrowheads="1"/>
          </p:cNvSpPr>
          <p:nvPr/>
        </p:nvSpPr>
        <p:spPr bwMode="auto">
          <a:xfrm>
            <a:off x="8305800" y="1676400"/>
            <a:ext cx="3886200" cy="4579938"/>
          </a:xfrm>
          <a:prstGeom prst="rect">
            <a:avLst/>
          </a:prstGeom>
          <a:solidFill>
            <a:srgbClr val="FFFFFF">
              <a:alpha val="79999"/>
            </a:srgbClr>
          </a:solidFill>
          <a:ln w="3175" algn="ctr">
            <a:solidFill>
              <a:srgbClr val="FFFFFF">
                <a:alpha val="54117"/>
              </a:srgbClr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6"/>
          </a:xfrm>
        </p:spPr>
        <p:txBody>
          <a:bodyPr>
            <a:norm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673972"/>
            <a:ext cx="4800600" cy="4502991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内容占位符 2"/>
          <p:cNvSpPr>
            <a:spLocks noGrp="1"/>
          </p:cNvSpPr>
          <p:nvPr>
            <p:ph idx="10"/>
          </p:nvPr>
        </p:nvSpPr>
        <p:spPr>
          <a:xfrm>
            <a:off x="6781802" y="1673971"/>
            <a:ext cx="4800600" cy="4502991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6578F2F-5DB4-461F-A3A4-027E9974812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AutoShape 4"/>
          <p:cNvSpPr/>
          <p:nvPr/>
        </p:nvSpPr>
        <p:spPr>
          <a:xfrm>
            <a:off x="1676400" y="1138238"/>
            <a:ext cx="99060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11998354"/>
              </a:cxn>
              <a:cxn ang="0">
                <a:pos x="0" y="11998354"/>
              </a:cxn>
              <a:cxn ang="0">
                <a:pos x="0" y="0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00489F"/>
          </a:solidFill>
          <a:ln w="9525" cap="flat" cmpd="sng">
            <a:solidFill>
              <a:srgbClr val="333399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21208"/>
          <a:stretch>
            <a:fillRect/>
          </a:stretch>
        </p:blipFill>
        <p:spPr>
          <a:xfrm>
            <a:off x="8709740" y="1676400"/>
            <a:ext cx="3482260" cy="4419559"/>
          </a:xfrm>
          <a:prstGeom prst="rect">
            <a:avLst/>
          </a:prstGeom>
        </p:spPr>
      </p:pic>
      <p:sp>
        <p:nvSpPr>
          <p:cNvPr id="3" name="矩形 9"/>
          <p:cNvSpPr>
            <a:spLocks noChangeArrowheads="1"/>
          </p:cNvSpPr>
          <p:nvPr/>
        </p:nvSpPr>
        <p:spPr bwMode="auto">
          <a:xfrm>
            <a:off x="8305800" y="1676400"/>
            <a:ext cx="3886200" cy="4579938"/>
          </a:xfrm>
          <a:prstGeom prst="rect">
            <a:avLst/>
          </a:prstGeom>
          <a:solidFill>
            <a:srgbClr val="FFFFFF">
              <a:alpha val="79999"/>
            </a:srgbClr>
          </a:solidFill>
          <a:ln w="3175" algn="ctr">
            <a:solidFill>
              <a:srgbClr val="FFFFFF">
                <a:alpha val="54117"/>
              </a:srgbClr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6"/>
          </a:xfrm>
        </p:spPr>
        <p:txBody>
          <a:bodyPr>
            <a:norm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609600" y="2057399"/>
            <a:ext cx="5410200" cy="4119563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内容占位符 3"/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410200" cy="411956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zh-CN" altLang="en-US" sz="20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10" name="文本占位符 2"/>
          <p:cNvSpPr>
            <a:spLocks noGrp="1"/>
          </p:cNvSpPr>
          <p:nvPr>
            <p:ph type="body" idx="10"/>
          </p:nvPr>
        </p:nvSpPr>
        <p:spPr>
          <a:xfrm>
            <a:off x="609600" y="1447797"/>
            <a:ext cx="5410200" cy="533401"/>
          </a:xfrm>
        </p:spPr>
        <p:txBody>
          <a:bodyPr anchor="ctr"/>
          <a:lstStyle>
            <a:lvl1pPr marL="0" indent="0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1" name="文本占位符 2"/>
          <p:cNvSpPr>
            <a:spLocks noGrp="1"/>
          </p:cNvSpPr>
          <p:nvPr>
            <p:ph type="body" idx="11"/>
          </p:nvPr>
        </p:nvSpPr>
        <p:spPr>
          <a:xfrm>
            <a:off x="6172200" y="1442994"/>
            <a:ext cx="5410200" cy="533401"/>
          </a:xfrm>
        </p:spPr>
        <p:txBody>
          <a:bodyPr anchor="ctr"/>
          <a:lstStyle>
            <a:lvl1pPr marL="0" indent="0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B1FDB3E-5C32-4BEC-8C1D-3E6556AF682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63" y="0"/>
            <a:ext cx="1218247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1371600"/>
            <a:ext cx="9601200" cy="1381125"/>
          </a:xfrm>
        </p:spPr>
        <p:txBody>
          <a:bodyPr>
            <a:normAutofit/>
          </a:bodyPr>
          <a:lstStyle>
            <a:lvl1pPr algn="ctr"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06AABA-950D-4F8C-8E6A-D676A8A0017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6787"/>
          <a:stretch>
            <a:fillRect/>
          </a:stretch>
        </p:blipFill>
        <p:spPr>
          <a:xfrm>
            <a:off x="7591" y="1676400"/>
            <a:ext cx="3235702" cy="4419559"/>
          </a:xfrm>
          <a:prstGeom prst="rect">
            <a:avLst/>
          </a:prstGeom>
        </p:spPr>
      </p:pic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7938" y="1676400"/>
            <a:ext cx="3473450" cy="4714875"/>
          </a:xfrm>
          <a:prstGeom prst="rect">
            <a:avLst/>
          </a:prstGeom>
          <a:solidFill>
            <a:srgbClr val="FFFFFF">
              <a:alpha val="79999"/>
            </a:srgbClr>
          </a:solidFill>
          <a:ln w="3175" algn="ctr">
            <a:solidFill>
              <a:srgbClr val="FFFFFF">
                <a:alpha val="54117"/>
              </a:srgbClr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D47540-AAE5-4201-870E-06A8DA622AF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21208"/>
          <a:stretch>
            <a:fillRect/>
          </a:stretch>
        </p:blipFill>
        <p:spPr>
          <a:xfrm>
            <a:off x="8709740" y="1676400"/>
            <a:ext cx="3482260" cy="4419559"/>
          </a:xfrm>
          <a:prstGeom prst="rect">
            <a:avLst/>
          </a:prstGeom>
        </p:spPr>
      </p:pic>
      <p:sp>
        <p:nvSpPr>
          <p:cNvPr id="2" name="矩形 8"/>
          <p:cNvSpPr>
            <a:spLocks noChangeArrowheads="1"/>
          </p:cNvSpPr>
          <p:nvPr/>
        </p:nvSpPr>
        <p:spPr bwMode="auto">
          <a:xfrm>
            <a:off x="8305800" y="1676400"/>
            <a:ext cx="3886200" cy="4579938"/>
          </a:xfrm>
          <a:prstGeom prst="rect">
            <a:avLst/>
          </a:prstGeom>
          <a:solidFill>
            <a:srgbClr val="FFFFFF">
              <a:alpha val="79999"/>
            </a:srgbClr>
          </a:solidFill>
          <a:ln w="3175" algn="ctr">
            <a:solidFill>
              <a:srgbClr val="FFFFFF">
                <a:alpha val="54117"/>
              </a:srgbClr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AutoShape 4"/>
          <p:cNvSpPr/>
          <p:nvPr/>
        </p:nvSpPr>
        <p:spPr>
          <a:xfrm>
            <a:off x="1676400" y="1138238"/>
            <a:ext cx="99060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11998354"/>
              </a:cxn>
              <a:cxn ang="0">
                <a:pos x="0" y="11998354"/>
              </a:cxn>
              <a:cxn ang="0">
                <a:pos x="0" y="0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00489F"/>
          </a:solidFill>
          <a:ln w="9525" cap="flat" cmpd="sng">
            <a:solidFill>
              <a:srgbClr val="333399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6"/>
          </a:xfrm>
        </p:spPr>
        <p:txBody>
          <a:bodyPr>
            <a:norm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A26B4B8-9F7C-4611-B4A0-C3FFA551FA9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21208"/>
          <a:stretch>
            <a:fillRect/>
          </a:stretch>
        </p:blipFill>
        <p:spPr>
          <a:xfrm>
            <a:off x="8709740" y="1676400"/>
            <a:ext cx="3482260" cy="4419559"/>
          </a:xfrm>
          <a:prstGeom prst="rect">
            <a:avLst/>
          </a:prstGeom>
        </p:spPr>
      </p:pic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8305800" y="1676400"/>
            <a:ext cx="3886200" cy="4579938"/>
          </a:xfrm>
          <a:prstGeom prst="rect">
            <a:avLst/>
          </a:prstGeom>
          <a:solidFill>
            <a:srgbClr val="FFFFFF">
              <a:alpha val="79999"/>
            </a:srgbClr>
          </a:solidFill>
          <a:ln w="3175" algn="ctr">
            <a:solidFill>
              <a:srgbClr val="FFFFFF">
                <a:alpha val="54117"/>
              </a:srgbClr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AutoShape 4"/>
          <p:cNvSpPr/>
          <p:nvPr/>
        </p:nvSpPr>
        <p:spPr>
          <a:xfrm>
            <a:off x="1676400" y="1138238"/>
            <a:ext cx="99060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11998354"/>
              </a:cxn>
              <a:cxn ang="0">
                <a:pos x="0" y="11998354"/>
              </a:cxn>
              <a:cxn ang="0">
                <a:pos x="0" y="0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00489F"/>
          </a:solidFill>
          <a:ln w="9525" cap="flat" cmpd="sng">
            <a:solidFill>
              <a:srgbClr val="333399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609600" y="1673972"/>
            <a:ext cx="10972800" cy="4502991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6"/>
          </a:xfrm>
        </p:spPr>
        <p:txBody>
          <a:bodyPr>
            <a:norm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7AFDB10-CFC7-4BD0-AB1E-9B04599991EC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AutoShape 4"/>
          <p:cNvSpPr/>
          <p:nvPr/>
        </p:nvSpPr>
        <p:spPr>
          <a:xfrm>
            <a:off x="1676400" y="1138238"/>
            <a:ext cx="99060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11998354"/>
              </a:cxn>
              <a:cxn ang="0">
                <a:pos x="0" y="11998354"/>
              </a:cxn>
              <a:cxn ang="0">
                <a:pos x="0" y="0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00489F"/>
          </a:solidFill>
          <a:ln w="9525" cap="flat" cmpd="sng">
            <a:solidFill>
              <a:srgbClr val="333399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21208"/>
          <a:stretch>
            <a:fillRect/>
          </a:stretch>
        </p:blipFill>
        <p:spPr>
          <a:xfrm>
            <a:off x="8709740" y="1676400"/>
            <a:ext cx="3482260" cy="4419559"/>
          </a:xfrm>
          <a:prstGeom prst="rect">
            <a:avLst/>
          </a:prstGeom>
        </p:spPr>
      </p:pic>
      <p:sp>
        <p:nvSpPr>
          <p:cNvPr id="2" name="矩形 9"/>
          <p:cNvSpPr>
            <a:spLocks noChangeArrowheads="1"/>
          </p:cNvSpPr>
          <p:nvPr/>
        </p:nvSpPr>
        <p:spPr bwMode="auto">
          <a:xfrm>
            <a:off x="8305800" y="1676400"/>
            <a:ext cx="3886200" cy="4579938"/>
          </a:xfrm>
          <a:prstGeom prst="rect">
            <a:avLst/>
          </a:prstGeom>
          <a:solidFill>
            <a:srgbClr val="FFFFFF">
              <a:alpha val="79999"/>
            </a:srgbClr>
          </a:solidFill>
          <a:ln w="3175" algn="ctr">
            <a:solidFill>
              <a:srgbClr val="FFFFFF">
                <a:alpha val="54117"/>
              </a:srgbClr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6"/>
          </a:xfrm>
        </p:spPr>
        <p:txBody>
          <a:bodyPr>
            <a:norm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609600" y="2057400"/>
            <a:ext cx="10972800" cy="4119563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15" name="文本占位符 2"/>
          <p:cNvSpPr>
            <a:spLocks noGrp="1"/>
          </p:cNvSpPr>
          <p:nvPr>
            <p:ph type="body" idx="10"/>
          </p:nvPr>
        </p:nvSpPr>
        <p:spPr>
          <a:xfrm>
            <a:off x="609600" y="1447797"/>
            <a:ext cx="10972800" cy="533401"/>
          </a:xfrm>
        </p:spPr>
        <p:txBody>
          <a:bodyPr anchor="ctr"/>
          <a:lstStyle>
            <a:lvl1pPr marL="0" indent="0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3974DE-8464-448E-B63E-C68B94C245C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AutoShape 4"/>
          <p:cNvSpPr/>
          <p:nvPr/>
        </p:nvSpPr>
        <p:spPr>
          <a:xfrm>
            <a:off x="1676400" y="1138238"/>
            <a:ext cx="99060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11998354"/>
              </a:cxn>
              <a:cxn ang="0">
                <a:pos x="0" y="11998354"/>
              </a:cxn>
              <a:cxn ang="0">
                <a:pos x="0" y="0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00489F"/>
          </a:solidFill>
          <a:ln w="9525" cap="flat" cmpd="sng">
            <a:solidFill>
              <a:srgbClr val="333399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21208"/>
          <a:stretch>
            <a:fillRect/>
          </a:stretch>
        </p:blipFill>
        <p:spPr>
          <a:xfrm>
            <a:off x="8709740" y="1676400"/>
            <a:ext cx="3482260" cy="4419559"/>
          </a:xfrm>
          <a:prstGeom prst="rect">
            <a:avLst/>
          </a:prstGeom>
        </p:spPr>
      </p:pic>
      <p:sp>
        <p:nvSpPr>
          <p:cNvPr id="3" name="矩形 8"/>
          <p:cNvSpPr>
            <a:spLocks noChangeArrowheads="1"/>
          </p:cNvSpPr>
          <p:nvPr/>
        </p:nvSpPr>
        <p:spPr bwMode="auto">
          <a:xfrm>
            <a:off x="8305800" y="1676400"/>
            <a:ext cx="3886200" cy="4579938"/>
          </a:xfrm>
          <a:prstGeom prst="rect">
            <a:avLst/>
          </a:prstGeom>
          <a:solidFill>
            <a:srgbClr val="FFFFFF">
              <a:alpha val="79999"/>
            </a:srgbClr>
          </a:solidFill>
          <a:ln w="3175" algn="ctr">
            <a:solidFill>
              <a:srgbClr val="FFFFFF">
                <a:alpha val="54117"/>
              </a:srgbClr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6"/>
          </a:xfrm>
        </p:spPr>
        <p:txBody>
          <a:bodyPr>
            <a:norm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4105275"/>
            <a:ext cx="3429000" cy="2071687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内容占位符 2"/>
          <p:cNvSpPr>
            <a:spLocks noGrp="1"/>
          </p:cNvSpPr>
          <p:nvPr>
            <p:ph idx="10"/>
          </p:nvPr>
        </p:nvSpPr>
        <p:spPr>
          <a:xfrm>
            <a:off x="8153402" y="4105274"/>
            <a:ext cx="3429000" cy="2071687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4381501" y="4114799"/>
            <a:ext cx="3429000" cy="2071687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11" name="内容占位符 2"/>
          <p:cNvSpPr>
            <a:spLocks noGrp="1"/>
          </p:cNvSpPr>
          <p:nvPr>
            <p:ph idx="12"/>
          </p:nvPr>
        </p:nvSpPr>
        <p:spPr>
          <a:xfrm>
            <a:off x="609600" y="2047877"/>
            <a:ext cx="3429000" cy="1981199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12" name="内容占位符 2"/>
          <p:cNvSpPr>
            <a:spLocks noGrp="1"/>
          </p:cNvSpPr>
          <p:nvPr>
            <p:ph idx="13"/>
          </p:nvPr>
        </p:nvSpPr>
        <p:spPr>
          <a:xfrm>
            <a:off x="8153402" y="2047876"/>
            <a:ext cx="3429000" cy="1981199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13" name="内容占位符 2"/>
          <p:cNvSpPr>
            <a:spLocks noGrp="1"/>
          </p:cNvSpPr>
          <p:nvPr>
            <p:ph idx="14"/>
          </p:nvPr>
        </p:nvSpPr>
        <p:spPr>
          <a:xfrm>
            <a:off x="4381501" y="2057401"/>
            <a:ext cx="3429000" cy="1981199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14" name="文本占位符 2"/>
          <p:cNvSpPr>
            <a:spLocks noGrp="1"/>
          </p:cNvSpPr>
          <p:nvPr>
            <p:ph type="body" idx="15"/>
          </p:nvPr>
        </p:nvSpPr>
        <p:spPr>
          <a:xfrm>
            <a:off x="609600" y="1447797"/>
            <a:ext cx="10972800" cy="533401"/>
          </a:xfrm>
        </p:spPr>
        <p:txBody>
          <a:bodyPr anchor="ctr"/>
          <a:lstStyle>
            <a:lvl1pPr marL="0" indent="0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749EA1D-12CC-4BDF-A912-404D713A30E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AutoShape 4"/>
          <p:cNvSpPr/>
          <p:nvPr/>
        </p:nvSpPr>
        <p:spPr>
          <a:xfrm>
            <a:off x="1676400" y="1138238"/>
            <a:ext cx="99060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11998354"/>
              </a:cxn>
              <a:cxn ang="0">
                <a:pos x="0" y="11998354"/>
              </a:cxn>
              <a:cxn ang="0">
                <a:pos x="0" y="0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00489F"/>
          </a:solidFill>
          <a:ln w="9525" cap="flat" cmpd="sng">
            <a:solidFill>
              <a:srgbClr val="333399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21208"/>
          <a:stretch>
            <a:fillRect/>
          </a:stretch>
        </p:blipFill>
        <p:spPr>
          <a:xfrm>
            <a:off x="8709740" y="1676400"/>
            <a:ext cx="3482260" cy="4419559"/>
          </a:xfrm>
          <a:prstGeom prst="rect">
            <a:avLst/>
          </a:prstGeom>
        </p:spPr>
      </p:pic>
      <p:sp>
        <p:nvSpPr>
          <p:cNvPr id="10" name="矩形 8"/>
          <p:cNvSpPr>
            <a:spLocks noChangeArrowheads="1"/>
          </p:cNvSpPr>
          <p:nvPr/>
        </p:nvSpPr>
        <p:spPr bwMode="auto">
          <a:xfrm>
            <a:off x="8305800" y="1676400"/>
            <a:ext cx="3886200" cy="4579938"/>
          </a:xfrm>
          <a:prstGeom prst="rect">
            <a:avLst/>
          </a:prstGeom>
          <a:solidFill>
            <a:srgbClr val="FFFFFF">
              <a:alpha val="79999"/>
            </a:srgbClr>
          </a:solidFill>
          <a:ln w="3175" algn="ctr">
            <a:solidFill>
              <a:srgbClr val="FFFFFF">
                <a:alpha val="54117"/>
              </a:srgbClr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6"/>
          </a:xfrm>
        </p:spPr>
        <p:txBody>
          <a:bodyPr>
            <a:norm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673972"/>
            <a:ext cx="4800600" cy="4502991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内容占位符 2"/>
          <p:cNvSpPr>
            <a:spLocks noGrp="1"/>
          </p:cNvSpPr>
          <p:nvPr>
            <p:ph idx="10"/>
          </p:nvPr>
        </p:nvSpPr>
        <p:spPr>
          <a:xfrm>
            <a:off x="6781802" y="1673971"/>
            <a:ext cx="4800600" cy="4502991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30E2BC-8D8E-40C1-A0BB-5A1A7AE6008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AutoShape 4"/>
          <p:cNvSpPr/>
          <p:nvPr/>
        </p:nvSpPr>
        <p:spPr>
          <a:xfrm>
            <a:off x="1676400" y="1138238"/>
            <a:ext cx="99060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11998354"/>
              </a:cxn>
              <a:cxn ang="0">
                <a:pos x="0" y="11998354"/>
              </a:cxn>
              <a:cxn ang="0">
                <a:pos x="0" y="0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00489F"/>
          </a:solidFill>
          <a:ln w="9525" cap="flat" cmpd="sng">
            <a:solidFill>
              <a:srgbClr val="333399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21208"/>
          <a:stretch>
            <a:fillRect/>
          </a:stretch>
        </p:blipFill>
        <p:spPr>
          <a:xfrm>
            <a:off x="8709740" y="1676400"/>
            <a:ext cx="3482260" cy="4419559"/>
          </a:xfrm>
          <a:prstGeom prst="rect">
            <a:avLst/>
          </a:prstGeom>
        </p:spPr>
      </p:pic>
      <p:sp>
        <p:nvSpPr>
          <p:cNvPr id="3" name="矩形 9"/>
          <p:cNvSpPr>
            <a:spLocks noChangeArrowheads="1"/>
          </p:cNvSpPr>
          <p:nvPr/>
        </p:nvSpPr>
        <p:spPr bwMode="auto">
          <a:xfrm>
            <a:off x="8305800" y="1676400"/>
            <a:ext cx="3886200" cy="4579938"/>
          </a:xfrm>
          <a:prstGeom prst="rect">
            <a:avLst/>
          </a:prstGeom>
          <a:solidFill>
            <a:srgbClr val="FFFFFF">
              <a:alpha val="79999"/>
            </a:srgbClr>
          </a:solidFill>
          <a:ln w="3175" algn="ctr">
            <a:solidFill>
              <a:srgbClr val="FFFFFF">
                <a:alpha val="54117"/>
              </a:srgbClr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6"/>
          </a:xfrm>
        </p:spPr>
        <p:txBody>
          <a:bodyPr>
            <a:norm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609600" y="2057399"/>
            <a:ext cx="5410200" cy="4119563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9" name="内容占位符 3"/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410200" cy="411956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zh-CN" altLang="en-US" sz="20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10" name="文本占位符 2"/>
          <p:cNvSpPr>
            <a:spLocks noGrp="1"/>
          </p:cNvSpPr>
          <p:nvPr>
            <p:ph type="body" idx="10"/>
          </p:nvPr>
        </p:nvSpPr>
        <p:spPr>
          <a:xfrm>
            <a:off x="609600" y="1447797"/>
            <a:ext cx="5410200" cy="533401"/>
          </a:xfrm>
        </p:spPr>
        <p:txBody>
          <a:bodyPr anchor="ctr"/>
          <a:lstStyle>
            <a:lvl1pPr marL="0" indent="0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1" name="文本占位符 2"/>
          <p:cNvSpPr>
            <a:spLocks noGrp="1"/>
          </p:cNvSpPr>
          <p:nvPr>
            <p:ph type="body" idx="11"/>
          </p:nvPr>
        </p:nvSpPr>
        <p:spPr>
          <a:xfrm>
            <a:off x="6172200" y="1442994"/>
            <a:ext cx="5410200" cy="533401"/>
          </a:xfrm>
        </p:spPr>
        <p:txBody>
          <a:bodyPr anchor="ctr"/>
          <a:lstStyle>
            <a:lvl1pPr marL="0" indent="0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EB4F821-5353-4E6D-9479-B3DD0739A306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63" y="0"/>
            <a:ext cx="1218247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1371600"/>
            <a:ext cx="9601200" cy="1381125"/>
          </a:xfrm>
        </p:spPr>
        <p:txBody>
          <a:bodyPr>
            <a:normAutofit/>
          </a:bodyPr>
          <a:lstStyle>
            <a:lvl1pPr algn="ctr"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72A83AD-6F18-4B6B-AD5C-A884F4E767F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DFF92C8-7B97-4545-B332-9F3817CB926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B769EF6-9C7B-4508-8FC4-32DAE76438A6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emf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8.emf"/><Relationship Id="rId1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9.emf"/><Relationship Id="rId1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5.e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34.wmf"/><Relationship Id="rId1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1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1506" name="标题 4"/>
          <p:cNvSpPr>
            <a:spLocks noGrp="1"/>
          </p:cNvSpPr>
          <p:nvPr>
            <p:ph type="ctrTitle"/>
          </p:nvPr>
        </p:nvSpPr>
        <p:spPr>
          <a:xfrm>
            <a:off x="1295400" y="1409700"/>
            <a:ext cx="9601200" cy="2400300"/>
          </a:xfrm>
          <a:ln/>
        </p:spPr>
        <p:txBody>
          <a:bodyPr vert="horz" wrap="square" lIns="91440" tIns="45720" rIns="91440" bIns="45720" anchor="ctr" anchorCtr="0"/>
          <a:p>
            <a:pPr eaLnBrk="1" hangingPunct="1">
              <a:lnSpc>
                <a:spcPct val="150000"/>
              </a:lnSpc>
              <a:spcBef>
                <a:spcPts val="1800"/>
              </a:spcBef>
              <a:buClrTx/>
              <a:buSzTx/>
              <a:buFontTx/>
            </a:pPr>
            <a:r>
              <a:rPr lang="zh-CN" altLang="en-US" sz="4400" kern="1200" dirty="0"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rPr>
              <a:t>硕士学位论文开题报告</a:t>
            </a:r>
            <a:br>
              <a:rPr lang="en-US" altLang="zh-CN" sz="5400" kern="1200" dirty="0"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rPr>
            </a:br>
            <a:r>
              <a:rPr lang="en-US" altLang="zh-CN" sz="3200" kern="1200" dirty="0"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LEO</a:t>
            </a:r>
            <a:r>
              <a:rPr lang="zh-CN" altLang="en-US" sz="3200" kern="1200" dirty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星基机会信号定位技术研究</a:t>
            </a:r>
            <a:endParaRPr lang="zh-CN" altLang="en-US" sz="4400" kern="1200" dirty="0"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21507" name="副标题 5"/>
          <p:cNvSpPr>
            <a:spLocks noGrp="1"/>
          </p:cNvSpPr>
          <p:nvPr>
            <p:ph type="subTitle" idx="1"/>
          </p:nvPr>
        </p:nvSpPr>
        <p:spPr>
          <a:xfrm>
            <a:off x="1981200" y="3810000"/>
            <a:ext cx="8229600" cy="1905000"/>
          </a:xfrm>
          <a:ln/>
        </p:spPr>
        <p:txBody>
          <a:bodyPr vert="horz" wrap="square" lIns="91440" tIns="45720" rIns="91440" bIns="45720" anchor="ctr" anchorCtr="0"/>
          <a:p>
            <a:pPr eaLnBrk="1" hangingPunct="1">
              <a:buClrTx/>
              <a:buSzTx/>
            </a:pPr>
            <a:r>
              <a:rPr lang="zh-CN" altLang="en-US" kern="1200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研二 陈静茹</a:t>
            </a:r>
            <a:endParaRPr lang="en-US" altLang="zh-CN" kern="1200" dirty="0"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eaLnBrk="1" hangingPunct="1">
              <a:buClrTx/>
              <a:buSzTx/>
            </a:pPr>
            <a:r>
              <a:rPr lang="zh-CN" altLang="en-US" kern="1200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指导教师：徐颖、罗瑞丹</a:t>
            </a:r>
            <a:endParaRPr lang="en-US" altLang="zh-CN" kern="1200" dirty="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eaLnBrk="1" hangingPunct="1">
              <a:buClrTx/>
              <a:buSzTx/>
            </a:pPr>
            <a:r>
              <a:rPr lang="en-US" altLang="zh-CN" sz="2400" kern="1200" dirty="0"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2021</a:t>
            </a:r>
            <a:r>
              <a:rPr lang="zh-CN" altLang="en-US" sz="2400" kern="1200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年</a:t>
            </a:r>
            <a:r>
              <a:rPr lang="en-US" altLang="zh-CN" sz="2400" kern="1200" dirty="0"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11</a:t>
            </a:r>
            <a:r>
              <a:rPr lang="zh-CN" altLang="en-US" sz="2400" kern="1200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月</a:t>
            </a:r>
            <a:r>
              <a:rPr lang="en-US" altLang="zh-CN" sz="2400" kern="1200" dirty="0"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23</a:t>
            </a:r>
            <a:r>
              <a:rPr lang="zh-CN" altLang="en-US" sz="2400" kern="1200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日</a:t>
            </a:r>
            <a:endParaRPr lang="en-US" altLang="zh-CN" kern="1200" dirty="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8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三、研究内容及预期目标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0722" name="内容占位符 1"/>
          <p:cNvSpPr>
            <a:spLocks noGrp="1"/>
          </p:cNvSpPr>
          <p:nvPr>
            <p:ph sz="half" idx="1"/>
          </p:nvPr>
        </p:nvSpPr>
        <p:spPr>
          <a:xfrm>
            <a:off x="609600" y="2057400"/>
            <a:ext cx="10972800" cy="3478213"/>
          </a:xfrm>
          <a:ln/>
        </p:spPr>
        <p:txBody>
          <a:bodyPr vert="horz" wrap="square" lIns="91440" tIns="45720" rIns="91440" bIns="45720" anchor="t" anchorCtr="0"/>
          <a:p>
            <a:pPr marL="457200" indent="-457200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AutoNum type="arabicParenBoth"/>
            </a:pP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典型</a:t>
            </a:r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LEO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星座特征及其机会信号体制分析，为后续机会信号接收与定位解算奠定基础；</a:t>
            </a:r>
            <a:endParaRPr lang="en-US" altLang="zh-CN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indent="-457200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AutoNum type="arabicParenBoth"/>
            </a:pP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机会信号多普勒检测估计技术研究，通过多普勒的粗估计和精估计完成多普勒测量；</a:t>
            </a:r>
            <a:endParaRPr lang="en-US" altLang="zh-CN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indent="-457200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(3) 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</a:t>
            </a:r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多星座多普勒联合定位算法研究与系统误差分析，基于</a:t>
            </a:r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Iridium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Starlink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等典型星座，完成多普勒定位算法；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indent="-457200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(4) 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</a:t>
            </a:r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LEO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星座</a:t>
            </a:r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信号模拟源的定位算法验证，评估单</a:t>
            </a:r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多星座联合多普勒定位算法的精度与性能。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723" name="文本占位符 3"/>
          <p:cNvSpPr>
            <a:spLocks noGrp="1"/>
          </p:cNvSpPr>
          <p:nvPr>
            <p:ph type="body" idx="10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研究内容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8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三、研究内容及预期目标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1747" name="内容占位符 1"/>
          <p:cNvSpPr>
            <a:spLocks noGrp="1"/>
          </p:cNvSpPr>
          <p:nvPr>
            <p:ph sz="half" idx="2"/>
          </p:nvPr>
        </p:nvSpPr>
        <p:spPr>
          <a:xfrm>
            <a:off x="609600" y="2057400"/>
            <a:ext cx="10896600" cy="2736850"/>
          </a:xfrm>
        </p:spPr>
        <p:txBody>
          <a:bodyPr vert="horz" wrap="square" lIns="91440" tIns="45720" rIns="91440" bIns="45720" anchor="t" anchorCtr="0">
            <a:normAutofit/>
          </a:bodyPr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kern="1200" cap="none" spc="0" normalizeH="0" baseline="0" noProof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000" b="0" i="0" u="none" strike="noStrike" kern="1200" cap="none" spc="0" normalizeH="0" baseline="0" noProof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0" i="0" u="none" strike="noStrike" kern="1200" cap="none" spc="0" normalizeH="0" baseline="0" noProof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	建立机会信号接收与多普勒检测估计处理架构体系；</a:t>
            </a:r>
            <a:endParaRPr kumimoji="0" lang="zh-CN" altLang="en-US" sz="2000" b="0" i="0" u="none" strike="noStrike" kern="1200" cap="none" spc="0" normalizeH="0" baseline="0" noProof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kern="1200" cap="none" spc="0" normalizeH="0" baseline="0" noProof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000" b="0" i="0" u="none" strike="noStrike" kern="1200" cap="none" spc="0" normalizeH="0" baseline="0" noProof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0" i="0" u="none" strike="noStrike" kern="1200" cap="none" spc="0" normalizeH="0" baseline="0" noProof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	建立适用于典型</a:t>
            </a:r>
            <a:r>
              <a:rPr kumimoji="0" lang="en-US" altLang="zh-CN" sz="2000" b="0" i="0" u="none" strike="noStrike" kern="1200" cap="none" spc="0" normalizeH="0" baseline="0" noProof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Iridium</a:t>
            </a:r>
            <a:r>
              <a:rPr kumimoji="0" lang="zh-CN" altLang="en-US" sz="2000" b="0" i="0" u="none" strike="noStrike" kern="1200" cap="none" spc="0" normalizeH="0" baseline="0" noProof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2000" b="0" i="0" u="none" strike="noStrike" kern="1200" cap="none" spc="0" normalizeH="0" baseline="0" noProof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Starlink</a:t>
            </a:r>
            <a:r>
              <a:rPr kumimoji="0" lang="zh-CN" altLang="en-US" sz="2000" b="0" i="0" u="none" strike="noStrike" kern="1200" cap="none" spc="0" normalizeH="0" baseline="0" noProof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星座的机会信号多普勒定位算法；</a:t>
            </a:r>
            <a:endParaRPr kumimoji="0" lang="zh-CN" altLang="en-US" sz="2000" b="0" i="0" u="none" strike="noStrike" kern="1200" cap="none" spc="0" normalizeH="0" baseline="0" noProof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kern="1200" cap="none" spc="0" normalizeH="0" baseline="0" noProof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占位符 3"/>
          <p:cNvSpPr>
            <a:spLocks noGrp="1"/>
          </p:cNvSpPr>
          <p:nvPr>
            <p:ph type="body" idx="10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预期目标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AutoShape 48"/>
          <p:cNvSpPr/>
          <p:nvPr/>
        </p:nvSpPr>
        <p:spPr>
          <a:xfrm>
            <a:off x="3924300" y="4356100"/>
            <a:ext cx="5237163" cy="522288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四、研究方法和技术路线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0" name="AutoShape 49"/>
          <p:cNvSpPr/>
          <p:nvPr/>
        </p:nvSpPr>
        <p:spPr>
          <a:xfrm>
            <a:off x="3917950" y="3446463"/>
            <a:ext cx="5197475" cy="50323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三、研究内容及预期目标</a:t>
            </a:r>
            <a:endParaRPr lang="en-US" altLang="zh-CN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1" name="AutoShape 50"/>
          <p:cNvSpPr/>
          <p:nvPr/>
        </p:nvSpPr>
        <p:spPr>
          <a:xfrm>
            <a:off x="3908425" y="2530475"/>
            <a:ext cx="52070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二、国内外研究现状与趋势</a:t>
            </a:r>
            <a:endParaRPr lang="en-US" altLang="zh-CN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2" name="AutoShape 51"/>
          <p:cNvSpPr/>
          <p:nvPr/>
        </p:nvSpPr>
        <p:spPr>
          <a:xfrm>
            <a:off x="3898900" y="1614488"/>
            <a:ext cx="518477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一、选题背景与意义</a:t>
            </a:r>
            <a:endParaRPr lang="en-US" altLang="zh-CN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773" name="Group 60"/>
          <p:cNvGrpSpPr/>
          <p:nvPr/>
        </p:nvGrpSpPr>
        <p:grpSpPr>
          <a:xfrm>
            <a:off x="3440113" y="1677988"/>
            <a:ext cx="403225" cy="381000"/>
            <a:chOff x="2078" y="1680"/>
            <a:chExt cx="1615" cy="1615"/>
          </a:xfrm>
        </p:grpSpPr>
        <p:sp>
          <p:nvSpPr>
            <p:cNvPr id="32774" name="Oval 61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2775" name="Oval 6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9" name="Oval 63"/>
            <p:cNvSpPr>
              <a:spLocks noChangeArrowheads="1"/>
            </p:cNvSpPr>
            <p:nvPr/>
          </p:nvSpPr>
          <p:spPr bwMode="gray"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Oval 64"/>
            <p:cNvSpPr/>
            <p:nvPr/>
          </p:nvSpPr>
          <p:spPr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Oval 65"/>
            <p:cNvSpPr>
              <a:spLocks noChangeArrowheads="1"/>
            </p:cNvSpPr>
            <p:nvPr/>
          </p:nvSpPr>
          <p:spPr bwMode="gray">
            <a:xfrm>
              <a:off x="2332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779" name="Oval 66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0489F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32780" name="Group 67"/>
          <p:cNvGrpSpPr/>
          <p:nvPr/>
        </p:nvGrpSpPr>
        <p:grpSpPr>
          <a:xfrm>
            <a:off x="3429000" y="2597150"/>
            <a:ext cx="403225" cy="381000"/>
            <a:chOff x="2078" y="1680"/>
            <a:chExt cx="1615" cy="1615"/>
          </a:xfrm>
        </p:grpSpPr>
        <p:sp>
          <p:nvSpPr>
            <p:cNvPr id="32781" name="Oval 68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2782" name="Oval 69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6" name="Oval 70"/>
            <p:cNvSpPr>
              <a:spLocks noChangeArrowheads="1"/>
            </p:cNvSpPr>
            <p:nvPr/>
          </p:nvSpPr>
          <p:spPr bwMode="gray"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Oval 71"/>
            <p:cNvSpPr/>
            <p:nvPr/>
          </p:nvSpPr>
          <p:spPr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Oval 72"/>
            <p:cNvSpPr>
              <a:spLocks noChangeArrowheads="1"/>
            </p:cNvSpPr>
            <p:nvPr/>
          </p:nvSpPr>
          <p:spPr bwMode="gray">
            <a:xfrm>
              <a:off x="2332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786" name="Oval 7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0489F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32787" name="Group 74"/>
          <p:cNvGrpSpPr/>
          <p:nvPr/>
        </p:nvGrpSpPr>
        <p:grpSpPr>
          <a:xfrm>
            <a:off x="3429000" y="3517900"/>
            <a:ext cx="407988" cy="381000"/>
            <a:chOff x="2078" y="1680"/>
            <a:chExt cx="1615" cy="1615"/>
          </a:xfrm>
        </p:grpSpPr>
        <p:sp>
          <p:nvSpPr>
            <p:cNvPr id="32788" name="Oval 75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2789" name="Oval 76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3" name="Oval 77"/>
            <p:cNvSpPr>
              <a:spLocks noChangeArrowheads="1"/>
            </p:cNvSpPr>
            <p:nvPr/>
          </p:nvSpPr>
          <p:spPr bwMode="gray"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Oval 78"/>
            <p:cNvSpPr/>
            <p:nvPr/>
          </p:nvSpPr>
          <p:spPr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Oval 79"/>
            <p:cNvSpPr>
              <a:spLocks noChangeArrowheads="1"/>
            </p:cNvSpPr>
            <p:nvPr/>
          </p:nvSpPr>
          <p:spPr bwMode="gray">
            <a:xfrm>
              <a:off x="2336" y="1936"/>
              <a:ext cx="1093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793" name="Oval 80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0489F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32794" name="Group 81"/>
          <p:cNvGrpSpPr/>
          <p:nvPr/>
        </p:nvGrpSpPr>
        <p:grpSpPr>
          <a:xfrm>
            <a:off x="3448050" y="4437063"/>
            <a:ext cx="407988" cy="381000"/>
            <a:chOff x="2078" y="1680"/>
            <a:chExt cx="1615" cy="1615"/>
          </a:xfrm>
        </p:grpSpPr>
        <p:sp>
          <p:nvSpPr>
            <p:cNvPr id="32795" name="Oval 8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2796" name="Oval 8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0" name="Oval 84"/>
            <p:cNvSpPr>
              <a:spLocks noChangeArrowheads="1"/>
            </p:cNvSpPr>
            <p:nvPr/>
          </p:nvSpPr>
          <p:spPr bwMode="gray">
            <a:xfrm>
              <a:off x="2254" y="1855"/>
              <a:ext cx="1257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Oval 85"/>
            <p:cNvSpPr/>
            <p:nvPr/>
          </p:nvSpPr>
          <p:spPr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86"/>
            <p:cNvSpPr>
              <a:spLocks noChangeArrowheads="1"/>
            </p:cNvSpPr>
            <p:nvPr/>
          </p:nvSpPr>
          <p:spPr bwMode="gray">
            <a:xfrm>
              <a:off x="2336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800" name="Oval 87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C00000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32801" name="AutoShape 48"/>
          <p:cNvSpPr/>
          <p:nvPr/>
        </p:nvSpPr>
        <p:spPr>
          <a:xfrm>
            <a:off x="3925888" y="5268913"/>
            <a:ext cx="5237162" cy="52228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五、研究基础与进度安排</a:t>
            </a:r>
            <a:endParaRPr lang="zh-CN" altLang="en-US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802" name="Group 81"/>
          <p:cNvGrpSpPr/>
          <p:nvPr/>
        </p:nvGrpSpPr>
        <p:grpSpPr>
          <a:xfrm>
            <a:off x="3429000" y="5338763"/>
            <a:ext cx="407988" cy="381000"/>
            <a:chOff x="2078" y="1680"/>
            <a:chExt cx="1615" cy="1615"/>
          </a:xfrm>
        </p:grpSpPr>
        <p:sp>
          <p:nvSpPr>
            <p:cNvPr id="32803" name="Oval 8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2804" name="Oval 8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8" name="Oval 84"/>
            <p:cNvSpPr>
              <a:spLocks noChangeArrowheads="1"/>
            </p:cNvSpPr>
            <p:nvPr/>
          </p:nvSpPr>
          <p:spPr bwMode="gray">
            <a:xfrm>
              <a:off x="2254" y="1855"/>
              <a:ext cx="1257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Oval 85"/>
            <p:cNvSpPr/>
            <p:nvPr/>
          </p:nvSpPr>
          <p:spPr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Oval 86"/>
            <p:cNvSpPr>
              <a:spLocks noChangeArrowheads="1"/>
            </p:cNvSpPr>
            <p:nvPr/>
          </p:nvSpPr>
          <p:spPr bwMode="gray">
            <a:xfrm>
              <a:off x="2336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808" name="Oval 87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0489F"/>
            </a:solidFill>
            <a:ln w="9525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8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四、研究方法和技术路线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3794" name="内容占位符 2"/>
          <p:cNvSpPr>
            <a:spLocks noGrp="1"/>
          </p:cNvSpPr>
          <p:nvPr>
            <p:ph idx="1"/>
          </p:nvPr>
        </p:nvSpPr>
        <p:spPr>
          <a:xfrm>
            <a:off x="609600" y="1905000"/>
            <a:ext cx="7440613" cy="1600200"/>
          </a:xfrm>
          <a:ln/>
        </p:spPr>
        <p:txBody>
          <a:bodyPr vert="horz" wrap="square" lIns="91440" tIns="45720" rIns="91440" bIns="45720" anchor="t" anchorCtr="0"/>
          <a:p>
            <a:pPr>
              <a:lnSpc>
                <a:spcPts val="2600"/>
              </a:lnSpc>
              <a:buFont typeface="Wingdings" panose="05000000000000000000" pitchFamily="2" charset="2"/>
              <a:buChar char="l"/>
            </a:pP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梳理典型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LEO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通信星座，如： 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Iridium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Starlink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星座，轨道特性等，基于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STK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仿真软件对卫星可见数目、波束覆盖、功率覆盖、星座构型（包括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GDOP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PDOP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VDOP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HDOP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）等覆盖品质进行仿真分析，评估星座可用性，为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LEO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星基机会源平台的应用提供参考</a:t>
            </a:r>
            <a:endPara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795" name="文本占位符 3"/>
          <p:cNvSpPr>
            <a:spLocks noGrp="1"/>
          </p:cNvSpPr>
          <p:nvPr>
            <p:ph type="body" idx="10"/>
          </p:nvPr>
        </p:nvSpPr>
        <p:spPr>
          <a:xfrm>
            <a:off x="609600" y="1371600"/>
            <a:ext cx="10972800" cy="533400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1-1 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典型</a:t>
            </a:r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LEO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星座特征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8070850" y="1371600"/>
          <a:ext cx="3740150" cy="28178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5209"/>
                <a:gridCol w="1105194"/>
                <a:gridCol w="1189747"/>
              </a:tblGrid>
              <a:tr h="2817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特性参数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Iridium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Starlink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</a:tr>
              <a:tr h="2817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轨道高度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780 km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550 km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</a:tr>
              <a:tr h="2817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星座类型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Polar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Walker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</a:tr>
              <a:tr h="2817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星座卫星总数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66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1584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</a:tr>
              <a:tr h="2817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轨道面数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72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</a:tr>
              <a:tr h="2817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轨道面上卫星数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11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22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</a:tr>
              <a:tr h="2817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轨道周期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100 min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95 min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</a:tr>
              <a:tr h="2817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轨道倾角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86.4</a:t>
                      </a:r>
                      <a:r>
                        <a:rPr lang="en-US" sz="1200" kern="100" baseline="30000">
                          <a:effectLst/>
                        </a:rPr>
                        <a:t>o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53</a:t>
                      </a:r>
                      <a:r>
                        <a:rPr lang="en-US" sz="1200" kern="100" baseline="30000">
                          <a:effectLst/>
                        </a:rPr>
                        <a:t>o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</a:tr>
              <a:tr h="2817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轨道面间夹角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31.6</a:t>
                      </a:r>
                      <a:r>
                        <a:rPr lang="en-US" sz="1200" kern="100" baseline="30000">
                          <a:effectLst/>
                        </a:rPr>
                        <a:t>o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2.5</a:t>
                      </a:r>
                      <a:r>
                        <a:rPr lang="en-US" sz="1200" kern="100" baseline="30000">
                          <a:effectLst/>
                        </a:rPr>
                        <a:t>o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</a:tr>
              <a:tr h="2817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 dirty="0">
                          <a:effectLst/>
                        </a:rPr>
                        <a:t>轨道面上星间夹角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16.4</a:t>
                      </a:r>
                      <a:r>
                        <a:rPr lang="en-US" sz="1200" kern="100" baseline="30000" dirty="0">
                          <a:effectLst/>
                        </a:rPr>
                        <a:t>o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8.2</a:t>
                      </a:r>
                      <a:r>
                        <a:rPr lang="en-US" sz="1200" kern="100" baseline="30000" dirty="0">
                          <a:effectLst/>
                        </a:rPr>
                        <a:t>o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96" marR="68596" marT="0" marB="0" anchor="ctr"/>
                </a:tc>
              </a:tr>
            </a:tbl>
          </a:graphicData>
        </a:graphic>
      </p:graphicFrame>
      <p:pic>
        <p:nvPicPr>
          <p:cNvPr id="3384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540125"/>
            <a:ext cx="1828800" cy="1641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4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3540125"/>
            <a:ext cx="3282950" cy="1641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44" name="图片 1"/>
          <p:cNvPicPr>
            <a:picLocks noChangeAspect="1"/>
          </p:cNvPicPr>
          <p:nvPr/>
        </p:nvPicPr>
        <p:blipFill>
          <a:blip r:embed="rId3"/>
          <a:srcRect l="3233" r="2718"/>
          <a:stretch>
            <a:fillRect/>
          </a:stretch>
        </p:blipFill>
        <p:spPr>
          <a:xfrm>
            <a:off x="609600" y="5181600"/>
            <a:ext cx="1828800" cy="1638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45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175" y="5181600"/>
            <a:ext cx="3282950" cy="1641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46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250" y="4310063"/>
            <a:ext cx="3468688" cy="2090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847" name="文本框 18"/>
          <p:cNvSpPr txBox="1"/>
          <p:nvPr/>
        </p:nvSpPr>
        <p:spPr>
          <a:xfrm>
            <a:off x="5840413" y="6400800"/>
            <a:ext cx="3535362" cy="276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Iridium/Starlink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星座的维度可见性分析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848" name="图片 7"/>
          <p:cNvPicPr>
            <a:picLocks noChangeAspect="1"/>
          </p:cNvPicPr>
          <p:nvPr/>
        </p:nvPicPr>
        <p:blipFill>
          <a:blip r:embed="rId6"/>
          <a:srcRect t="13309"/>
          <a:stretch>
            <a:fillRect/>
          </a:stretch>
        </p:blipFill>
        <p:spPr>
          <a:xfrm>
            <a:off x="9299575" y="4429125"/>
            <a:ext cx="2500313" cy="1133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49" name="图片 9"/>
          <p:cNvPicPr>
            <a:picLocks noChangeAspect="1"/>
          </p:cNvPicPr>
          <p:nvPr/>
        </p:nvPicPr>
        <p:blipFill>
          <a:blip r:embed="rId7"/>
          <a:srcRect t="13615"/>
          <a:stretch>
            <a:fillRect/>
          </a:stretch>
        </p:blipFill>
        <p:spPr>
          <a:xfrm>
            <a:off x="9278938" y="5715000"/>
            <a:ext cx="2584450" cy="914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8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四、研究方法和技术路线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4818" name="内容占位符 2"/>
          <p:cNvSpPr>
            <a:spLocks noGrp="1"/>
          </p:cNvSpPr>
          <p:nvPr>
            <p:ph idx="1"/>
          </p:nvPr>
        </p:nvSpPr>
        <p:spPr>
          <a:xfrm>
            <a:off x="609600" y="1973263"/>
            <a:ext cx="6858000" cy="1531937"/>
          </a:xfrm>
          <a:ln/>
        </p:spPr>
        <p:txBody>
          <a:bodyPr vert="horz" wrap="square" lIns="91440" tIns="45720" rIns="91440" bIns="45720" anchor="t" anchorCtr="0"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梳理典型星座信号调制格式、发播机制、信号制式、频点带宽等信号特征，分析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LEO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机会信号自相关函数时频分辨能力，完成导航测距能力评估，为后续机会信号接收与定位解算奠定基础。</a:t>
            </a:r>
            <a:endPara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819" name="文本占位符 3"/>
          <p:cNvSpPr>
            <a:spLocks noGrp="1"/>
          </p:cNvSpPr>
          <p:nvPr>
            <p:ph type="body" idx="10"/>
          </p:nvPr>
        </p:nvSpPr>
        <p:spPr>
          <a:xfrm>
            <a:off x="609600" y="1371600"/>
            <a:ext cx="10972800" cy="533400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1-2 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典型</a:t>
            </a:r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LEO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星座机会信号体制分析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82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0" y="1201738"/>
            <a:ext cx="4025900" cy="1922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1" name="文本框 10"/>
          <p:cNvSpPr txBox="1"/>
          <p:nvPr/>
        </p:nvSpPr>
        <p:spPr>
          <a:xfrm>
            <a:off x="8007350" y="3048000"/>
            <a:ext cx="3124200" cy="3079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Iridium</a:t>
            </a:r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星座信号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FDMA</a:t>
            </a:r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频率划分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82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3436938"/>
            <a:ext cx="3952875" cy="1516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3" name="文本框 13"/>
          <p:cNvSpPr txBox="1"/>
          <p:nvPr/>
        </p:nvSpPr>
        <p:spPr>
          <a:xfrm>
            <a:off x="8234363" y="4949825"/>
            <a:ext cx="2897187" cy="3079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/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铱星系统单工信道频率分配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824" name="Picture 3"/>
          <p:cNvPicPr>
            <a:picLocks noChangeAspect="1"/>
          </p:cNvPicPr>
          <p:nvPr/>
        </p:nvPicPr>
        <p:blipFill>
          <a:blip r:embed="rId3"/>
          <a:srcRect b="3677"/>
          <a:stretch>
            <a:fillRect/>
          </a:stretch>
        </p:blipFill>
        <p:spPr>
          <a:xfrm>
            <a:off x="619125" y="3738563"/>
            <a:ext cx="3765550" cy="2444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5" name="文本框 16"/>
          <p:cNvSpPr txBox="1"/>
          <p:nvPr/>
        </p:nvSpPr>
        <p:spPr>
          <a:xfrm>
            <a:off x="1219200" y="6245225"/>
            <a:ext cx="2971800" cy="3079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Starlink</a:t>
            </a:r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系统工作频段（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GHz</a:t>
            </a:r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21775" y="6324600"/>
            <a:ext cx="2689225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4827" name="图片 31"/>
          <p:cNvPicPr>
            <a:picLocks noChangeAspect="1"/>
          </p:cNvPicPr>
          <p:nvPr/>
        </p:nvPicPr>
        <p:blipFill>
          <a:blip r:embed="rId4"/>
          <a:srcRect l="9418" r="7341"/>
          <a:stretch>
            <a:fillRect/>
          </a:stretch>
        </p:blipFill>
        <p:spPr>
          <a:xfrm>
            <a:off x="7546975" y="5249863"/>
            <a:ext cx="4156075" cy="1379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8" name="文本框 18"/>
          <p:cNvSpPr txBox="1"/>
          <p:nvPr/>
        </p:nvSpPr>
        <p:spPr>
          <a:xfrm>
            <a:off x="8288338" y="6477000"/>
            <a:ext cx="2898775" cy="3079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Ring Alert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信号的时域结构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829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325" y="4083050"/>
            <a:ext cx="2668588" cy="2012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30" name="文本框 23"/>
          <p:cNvSpPr txBox="1"/>
          <p:nvPr/>
        </p:nvSpPr>
        <p:spPr>
          <a:xfrm>
            <a:off x="4340225" y="6245225"/>
            <a:ext cx="3201988" cy="3079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/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Starlink</a:t>
            </a:r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单星波束可控服务范围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8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四、研究方法和技术路线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5842" name="内容占位符 1"/>
          <p:cNvSpPr>
            <a:spLocks noGrp="1"/>
          </p:cNvSpPr>
          <p:nvPr>
            <p:ph idx="1"/>
          </p:nvPr>
        </p:nvSpPr>
        <p:spPr>
          <a:xfrm>
            <a:off x="609600" y="1905000"/>
            <a:ext cx="10972800" cy="1870075"/>
          </a:xfrm>
          <a:ln/>
        </p:spPr>
        <p:txBody>
          <a:bodyPr vert="horz" wrap="square" lIns="91440" tIns="45720" rIns="91440" bIns="45720" anchor="t" anchorCtr="0"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针对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LEO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机会信号随机性、不确定性等问题，设计机会信号接收处理架构，实现机会信号多普勒的粗估计与精估计，兼顾算法精度与效率。其中，粗估计利用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Welch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算法对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LEO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机会信号进行频谱分析，完成机会信号的筛选；精估计则基于粗略的多普勒估计值定位敏感频带，采用最大似然估计（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MLE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）实现机会信号多普勒的精确测量。</a:t>
            </a:r>
            <a:endPara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843" name="文本占位符 3"/>
          <p:cNvSpPr>
            <a:spLocks noGrp="1"/>
          </p:cNvSpPr>
          <p:nvPr>
            <p:ph type="body" idx="10"/>
          </p:nvPr>
        </p:nvSpPr>
        <p:spPr>
          <a:xfrm>
            <a:off x="609600" y="1371600"/>
            <a:ext cx="10972800" cy="533400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 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机会信号多普勒检测估计技术研究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844" name="Rectangle 9"/>
          <p:cNvSpPr/>
          <p:nvPr/>
        </p:nvSpPr>
        <p:spPr>
          <a:xfrm>
            <a:off x="1922463" y="5834063"/>
            <a:ext cx="13466762" cy="444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0" hangingPunc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5" name="Rectangle 9"/>
          <p:cNvSpPr/>
          <p:nvPr/>
        </p:nvSpPr>
        <p:spPr>
          <a:xfrm>
            <a:off x="2049463" y="3546475"/>
            <a:ext cx="14797087" cy="460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0" hangingPunc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5846" name="对象 2"/>
          <p:cNvGraphicFramePr>
            <a:graphicFrameLocks noChangeAspect="1"/>
          </p:cNvGraphicFramePr>
          <p:nvPr/>
        </p:nvGraphicFramePr>
        <p:xfrm>
          <a:off x="1676400" y="3813175"/>
          <a:ext cx="8763000" cy="262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5239385" imgH="1571625" progId="Visio.Drawing.15">
                  <p:embed/>
                </p:oleObj>
              </mc:Choice>
              <mc:Fallback>
                <p:oleObj name="" r:id="rId1" imgW="5239385" imgH="1571625" progId="Visio.Drawing.15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76400" y="3813175"/>
                        <a:ext cx="8763000" cy="2628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8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四、研究方法和技术路线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6866" name="内容占位符 1"/>
          <p:cNvSpPr>
            <a:spLocks noGrp="1"/>
          </p:cNvSpPr>
          <p:nvPr>
            <p:ph idx="1"/>
          </p:nvPr>
        </p:nvSpPr>
        <p:spPr>
          <a:xfrm>
            <a:off x="609600" y="1905000"/>
            <a:ext cx="10972800" cy="1524000"/>
          </a:xfrm>
          <a:ln/>
        </p:spPr>
        <p:txBody>
          <a:bodyPr vert="horz" wrap="square" lIns="91440" tIns="45720" rIns="91440" bIns="45720" anchor="t" anchorCtr="0"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多普勒精确测量，设计为锁相环（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PLL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）跟踪环路，由相位检测器、环路滤波器、数控振荡器（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NCO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）和集成函数组成。</a:t>
            </a:r>
            <a:r>
              <a:rPr lang="en-US" altLang="zh-CN" sz="1800" kern="1200" dirty="0">
                <a:latin typeface="微软雅黑" panose="020B0503020204020204" pitchFamily="34" charset="-122"/>
                <a:ea typeface="+mn-ea"/>
                <a:cs typeface="+mn-cs"/>
              </a:rPr>
              <a:t>NCO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维持检测相位，通过环路滤波器跟踪得到多普勒频移精确估计。</a:t>
            </a:r>
            <a:endPara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867" name="文本占位符 3"/>
          <p:cNvSpPr>
            <a:spLocks noGrp="1"/>
          </p:cNvSpPr>
          <p:nvPr>
            <p:ph type="body" idx="10"/>
          </p:nvPr>
        </p:nvSpPr>
        <p:spPr>
          <a:xfrm>
            <a:off x="609600" y="1371600"/>
            <a:ext cx="10972800" cy="533400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 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机会信号多普勒检测估计技术研究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868" name="Rectangle 9"/>
          <p:cNvSpPr/>
          <p:nvPr/>
        </p:nvSpPr>
        <p:spPr>
          <a:xfrm>
            <a:off x="1922463" y="5834063"/>
            <a:ext cx="13466762" cy="444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0" hangingPunc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69" name="Rectangle 9"/>
          <p:cNvSpPr/>
          <p:nvPr/>
        </p:nvSpPr>
        <p:spPr>
          <a:xfrm>
            <a:off x="2049463" y="3546475"/>
            <a:ext cx="14797087" cy="460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0" hangingPunc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6870" name="对象 4"/>
          <p:cNvGraphicFramePr>
            <a:graphicFrameLocks noChangeAspect="1"/>
          </p:cNvGraphicFramePr>
          <p:nvPr/>
        </p:nvGraphicFramePr>
        <p:xfrm>
          <a:off x="2590800" y="3209925"/>
          <a:ext cx="7010400" cy="31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4067810" imgH="1809115" progId="Visio.Drawing.15">
                  <p:embed/>
                </p:oleObj>
              </mc:Choice>
              <mc:Fallback>
                <p:oleObj name="" r:id="rId1" imgW="4067810" imgH="1809115" progId="Visio.Drawing.15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90800" y="3209925"/>
                        <a:ext cx="7010400" cy="311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8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四、研究方法和技术路线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7890" name="内容占位符 1"/>
          <p:cNvSpPr>
            <a:spLocks noGrp="1"/>
          </p:cNvSpPr>
          <p:nvPr>
            <p:ph idx="1"/>
          </p:nvPr>
        </p:nvSpPr>
        <p:spPr>
          <a:xfrm>
            <a:off x="609600" y="1828800"/>
            <a:ext cx="10972800" cy="1117600"/>
          </a:xfrm>
          <a:ln/>
        </p:spPr>
        <p:txBody>
          <a:bodyPr vert="horz" wrap="square" lIns="91440" tIns="45720" rIns="91440" bIns="45720" anchor="t" anchorCtr="0"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）机会信号导航多普勒定位原理</a:t>
            </a:r>
            <a:endPara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多普勒频移方程确定了一个包含接收机所在位置的等多普勒曲面，在地面的投影是环状的等多普勒曲线。</a:t>
            </a:r>
            <a:endPara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891" name="文本占位符 3"/>
          <p:cNvSpPr>
            <a:spLocks noGrp="1"/>
          </p:cNvSpPr>
          <p:nvPr>
            <p:ph type="body" idx="10"/>
          </p:nvPr>
        </p:nvSpPr>
        <p:spPr>
          <a:xfrm>
            <a:off x="609600" y="1371600"/>
            <a:ext cx="10972800" cy="533400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 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</a:t>
            </a:r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多星座多普勒联合定位算法与系统误差分析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789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4038600"/>
            <a:ext cx="3352800" cy="159543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7893" name="对象 4"/>
          <p:cNvGraphicFramePr>
            <a:graphicFrameLocks noChangeAspect="1"/>
          </p:cNvGraphicFramePr>
          <p:nvPr/>
        </p:nvGraphicFramePr>
        <p:xfrm>
          <a:off x="433388" y="3048000"/>
          <a:ext cx="3986212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2" imgW="2781300" imgH="635000" progId="Equation.DSMT4">
                  <p:embed/>
                </p:oleObj>
              </mc:Choice>
              <mc:Fallback>
                <p:oleObj name="" r:id="rId2" imgW="2781300" imgH="6350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3388" y="3048000"/>
                        <a:ext cx="3986212" cy="909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4" name="图片 1"/>
          <p:cNvPicPr>
            <a:picLocks noChangeAspect="1"/>
          </p:cNvPicPr>
          <p:nvPr/>
        </p:nvPicPr>
        <p:blipFill>
          <a:blip r:embed="rId4"/>
          <a:srcRect l="6204" b="5246"/>
          <a:stretch>
            <a:fillRect/>
          </a:stretch>
        </p:blipFill>
        <p:spPr>
          <a:xfrm>
            <a:off x="4676775" y="3124200"/>
            <a:ext cx="2952750" cy="2266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5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2895600"/>
            <a:ext cx="3670300" cy="2730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8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四、研究方法和技术路线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981200"/>
            <a:ext cx="6083300" cy="4724400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多普勒定位算法设计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静态定位时，多普勒定位非线性方程中只有用户接收机位置和钟差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个未知量，因此与导航定位解算方程一样，使用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颗卫星即可实现基于多普勒测量的定位解算。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通过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等线" panose="02010600030101010101" pitchFamily="2" charset="-122"/>
              </a:rPr>
              <a:t>分别获取的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等线" panose="02010600030101010101" pitchFamily="2" charset="-122"/>
                <a:cs typeface="+mn-cs"/>
                <a:sym typeface="等线" panose="02010600030101010101" pitchFamily="2" charset="-122"/>
              </a:rPr>
              <a:t>Iridium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等线" panose="02010600030101010101" pitchFamily="2" charset="-122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等线" panose="02010600030101010101" pitchFamily="2" charset="-122"/>
                <a:cs typeface="+mn-cs"/>
                <a:sym typeface="等线" panose="02010600030101010101" pitchFamily="2" charset="-122"/>
              </a:rPr>
              <a:t>Starlink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等线" panose="02010600030101010101" pitchFamily="2" charset="-122"/>
              </a:rPr>
              <a:t>卫星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信号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等线" panose="02010600030101010101" pitchFamily="2" charset="-122"/>
              </a:rPr>
              <a:t>多普勒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值，基于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EKF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算法，设计自适应的多星座联合定位算法。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机会信号导航系统误差分析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后续将从：卫星位置和速度误差的影响、时钟漂移误差、电离层延迟率三个方面，仿真讨论误差源及其影响。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915" name="文本占位符 3"/>
          <p:cNvSpPr>
            <a:spLocks noGrp="1"/>
          </p:cNvSpPr>
          <p:nvPr>
            <p:ph type="body" idx="10"/>
          </p:nvPr>
        </p:nvSpPr>
        <p:spPr>
          <a:xfrm>
            <a:off x="609600" y="1371600"/>
            <a:ext cx="10972800" cy="533400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 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</a:t>
            </a:r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多星座多普勒联合定位算法与系统误差分析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38916" name="对象 7"/>
          <p:cNvGraphicFramePr>
            <a:graphicFrameLocks noChangeAspect="1"/>
          </p:cNvGraphicFramePr>
          <p:nvPr/>
        </p:nvGraphicFramePr>
        <p:xfrm>
          <a:off x="8001000" y="1447800"/>
          <a:ext cx="3581400" cy="221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3454400" imgH="2133600" progId="Equation.DSMT4">
                  <p:embed/>
                </p:oleObj>
              </mc:Choice>
              <mc:Fallback>
                <p:oleObj name="" r:id="rId1" imgW="3454400" imgH="21336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001000" y="1447800"/>
                        <a:ext cx="3581400" cy="2211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对象 5"/>
          <p:cNvGraphicFramePr>
            <a:graphicFrameLocks noChangeAspect="1"/>
          </p:cNvGraphicFramePr>
          <p:nvPr/>
        </p:nvGraphicFramePr>
        <p:xfrm>
          <a:off x="6692900" y="3781425"/>
          <a:ext cx="5029200" cy="249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3529330" imgH="1754505" progId="Visio.Drawing.15">
                  <p:embed/>
                </p:oleObj>
              </mc:Choice>
              <mc:Fallback>
                <p:oleObj name="" r:id="rId3" imgW="3529330" imgH="1754505" progId="Visio.Drawing.15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92900" y="3781425"/>
                        <a:ext cx="5029200" cy="2495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8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四、研究方法和技术路线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9938" name="内容占位符 1"/>
          <p:cNvSpPr>
            <a:spLocks noGrp="1"/>
          </p:cNvSpPr>
          <p:nvPr>
            <p:ph idx="1"/>
          </p:nvPr>
        </p:nvSpPr>
        <p:spPr>
          <a:xfrm>
            <a:off x="609600" y="2057400"/>
            <a:ext cx="10972800" cy="1143000"/>
          </a:xfrm>
          <a:ln/>
        </p:spPr>
        <p:txBody>
          <a:bodyPr vert="horz" wrap="square" lIns="91440" tIns="45720" rIns="91440" bIns="45720" anchor="t" anchorCtr="0"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LEO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星座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信号模拟源，构建典型机会信号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LEO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星座定位场景，分析评估多星座联合多普勒定位算法的精度与性能。平台可以包括以下功能模块。</a:t>
            </a:r>
            <a:endPara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939" name="文本占位符 3"/>
          <p:cNvSpPr>
            <a:spLocks noGrp="1"/>
          </p:cNvSpPr>
          <p:nvPr>
            <p:ph type="body" idx="10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 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</a:t>
            </a:r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LEO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星座</a:t>
            </a:r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信号模拟源的定位算法验证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940" name="Rectangle 5"/>
          <p:cNvSpPr/>
          <p:nvPr/>
        </p:nvSpPr>
        <p:spPr>
          <a:xfrm>
            <a:off x="838200" y="1423988"/>
            <a:ext cx="15679738" cy="444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1" name="Rectangle 11"/>
          <p:cNvSpPr/>
          <p:nvPr/>
        </p:nvSpPr>
        <p:spPr>
          <a:xfrm>
            <a:off x="762000" y="3429000"/>
            <a:ext cx="12192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9942" name="对象 3"/>
          <p:cNvGraphicFramePr>
            <a:graphicFrameLocks noChangeAspect="1"/>
          </p:cNvGraphicFramePr>
          <p:nvPr/>
        </p:nvGraphicFramePr>
        <p:xfrm>
          <a:off x="3457575" y="3352800"/>
          <a:ext cx="5276850" cy="285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112260" imgH="2224405" progId="Visio.Drawing.15">
                  <p:embed/>
                </p:oleObj>
              </mc:Choice>
              <mc:Fallback>
                <p:oleObj name="" r:id="rId1" imgW="4112260" imgH="2224405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57575" y="3352800"/>
                        <a:ext cx="5276850" cy="2851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2530" name="AutoShape 48"/>
          <p:cNvSpPr/>
          <p:nvPr/>
        </p:nvSpPr>
        <p:spPr>
          <a:xfrm>
            <a:off x="3930650" y="4356100"/>
            <a:ext cx="5213350" cy="522288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四、研究方法和技术路线</a:t>
            </a:r>
            <a:endParaRPr lang="zh-CN" altLang="en-US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AutoShape 49"/>
          <p:cNvSpPr/>
          <p:nvPr/>
        </p:nvSpPr>
        <p:spPr>
          <a:xfrm>
            <a:off x="3924300" y="3446463"/>
            <a:ext cx="5207000" cy="50323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三、研究内容及预期目标</a:t>
            </a:r>
            <a:endParaRPr lang="en-US" altLang="zh-CN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2" name="AutoShape 50"/>
          <p:cNvSpPr/>
          <p:nvPr/>
        </p:nvSpPr>
        <p:spPr>
          <a:xfrm>
            <a:off x="3914775" y="2530475"/>
            <a:ext cx="52070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二、国内外研究现状与趋势</a:t>
            </a:r>
            <a:endParaRPr lang="en-US" altLang="zh-CN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3" name="AutoShape 51"/>
          <p:cNvSpPr/>
          <p:nvPr/>
        </p:nvSpPr>
        <p:spPr>
          <a:xfrm>
            <a:off x="3905250" y="1614488"/>
            <a:ext cx="518477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一、选题背景与意义</a:t>
            </a:r>
            <a:endParaRPr lang="en-US" altLang="zh-CN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534" name="Group 60"/>
          <p:cNvGrpSpPr/>
          <p:nvPr/>
        </p:nvGrpSpPr>
        <p:grpSpPr>
          <a:xfrm>
            <a:off x="3446463" y="1677988"/>
            <a:ext cx="403225" cy="381000"/>
            <a:chOff x="2078" y="1680"/>
            <a:chExt cx="1615" cy="1615"/>
          </a:xfrm>
        </p:grpSpPr>
        <p:sp>
          <p:nvSpPr>
            <p:cNvPr id="22535" name="Oval 61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2536" name="Oval 6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1" name="Oval 63"/>
            <p:cNvSpPr>
              <a:spLocks noChangeArrowheads="1"/>
            </p:cNvSpPr>
            <p:nvPr/>
          </p:nvSpPr>
          <p:spPr bwMode="gray"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Oval 64"/>
            <p:cNvSpPr/>
            <p:nvPr/>
          </p:nvSpPr>
          <p:spPr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Oval 65"/>
            <p:cNvSpPr>
              <a:spLocks noChangeArrowheads="1"/>
            </p:cNvSpPr>
            <p:nvPr/>
          </p:nvSpPr>
          <p:spPr bwMode="gray">
            <a:xfrm>
              <a:off x="2332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540" name="Oval 66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0489F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22541" name="Group 67"/>
          <p:cNvGrpSpPr/>
          <p:nvPr/>
        </p:nvGrpSpPr>
        <p:grpSpPr>
          <a:xfrm>
            <a:off x="3435350" y="2597150"/>
            <a:ext cx="403225" cy="381000"/>
            <a:chOff x="2078" y="1680"/>
            <a:chExt cx="1615" cy="1615"/>
          </a:xfrm>
        </p:grpSpPr>
        <p:sp>
          <p:nvSpPr>
            <p:cNvPr id="22542" name="Oval 68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2543" name="Oval 69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8" name="Oval 70"/>
            <p:cNvSpPr>
              <a:spLocks noChangeArrowheads="1"/>
            </p:cNvSpPr>
            <p:nvPr/>
          </p:nvSpPr>
          <p:spPr bwMode="gray"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Oval 71"/>
            <p:cNvSpPr/>
            <p:nvPr/>
          </p:nvSpPr>
          <p:spPr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Oval 72"/>
            <p:cNvSpPr>
              <a:spLocks noChangeArrowheads="1"/>
            </p:cNvSpPr>
            <p:nvPr/>
          </p:nvSpPr>
          <p:spPr bwMode="gray">
            <a:xfrm>
              <a:off x="2332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547" name="Oval 7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0489F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22548" name="Group 74"/>
          <p:cNvGrpSpPr/>
          <p:nvPr/>
        </p:nvGrpSpPr>
        <p:grpSpPr>
          <a:xfrm>
            <a:off x="3435350" y="3517900"/>
            <a:ext cx="407988" cy="381000"/>
            <a:chOff x="2078" y="1680"/>
            <a:chExt cx="1615" cy="1615"/>
          </a:xfrm>
        </p:grpSpPr>
        <p:sp>
          <p:nvSpPr>
            <p:cNvPr id="22549" name="Oval 75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2550" name="Oval 76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5" name="Oval 77"/>
            <p:cNvSpPr>
              <a:spLocks noChangeArrowheads="1"/>
            </p:cNvSpPr>
            <p:nvPr/>
          </p:nvSpPr>
          <p:spPr bwMode="gray"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Oval 78"/>
            <p:cNvSpPr/>
            <p:nvPr/>
          </p:nvSpPr>
          <p:spPr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Oval 79"/>
            <p:cNvSpPr>
              <a:spLocks noChangeArrowheads="1"/>
            </p:cNvSpPr>
            <p:nvPr/>
          </p:nvSpPr>
          <p:spPr bwMode="gray">
            <a:xfrm>
              <a:off x="2336" y="1936"/>
              <a:ext cx="1093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554" name="Oval 80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0489F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22555" name="Group 81"/>
          <p:cNvGrpSpPr/>
          <p:nvPr/>
        </p:nvGrpSpPr>
        <p:grpSpPr>
          <a:xfrm>
            <a:off x="3454400" y="4437063"/>
            <a:ext cx="407988" cy="381000"/>
            <a:chOff x="2078" y="1680"/>
            <a:chExt cx="1615" cy="1615"/>
          </a:xfrm>
        </p:grpSpPr>
        <p:sp>
          <p:nvSpPr>
            <p:cNvPr id="22556" name="Oval 8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2557" name="Oval 8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2" name="Oval 84"/>
            <p:cNvSpPr>
              <a:spLocks noChangeArrowheads="1"/>
            </p:cNvSpPr>
            <p:nvPr/>
          </p:nvSpPr>
          <p:spPr bwMode="gray">
            <a:xfrm>
              <a:off x="2254" y="1855"/>
              <a:ext cx="1257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Oval 85"/>
            <p:cNvSpPr/>
            <p:nvPr/>
          </p:nvSpPr>
          <p:spPr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Oval 86"/>
            <p:cNvSpPr>
              <a:spLocks noChangeArrowheads="1"/>
            </p:cNvSpPr>
            <p:nvPr/>
          </p:nvSpPr>
          <p:spPr bwMode="gray">
            <a:xfrm>
              <a:off x="2336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561" name="Oval 87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0489F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2562" name="AutoShape 48"/>
          <p:cNvSpPr/>
          <p:nvPr/>
        </p:nvSpPr>
        <p:spPr>
          <a:xfrm>
            <a:off x="3932238" y="5268913"/>
            <a:ext cx="5207000" cy="52228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五、研究基础与进度安排</a:t>
            </a:r>
            <a:endParaRPr lang="zh-CN" altLang="en-US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563" name="Group 81"/>
          <p:cNvGrpSpPr/>
          <p:nvPr/>
        </p:nvGrpSpPr>
        <p:grpSpPr>
          <a:xfrm>
            <a:off x="3435350" y="5338763"/>
            <a:ext cx="407988" cy="381000"/>
            <a:chOff x="2078" y="1680"/>
            <a:chExt cx="1615" cy="1615"/>
          </a:xfrm>
        </p:grpSpPr>
        <p:sp>
          <p:nvSpPr>
            <p:cNvPr id="22564" name="Oval 8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2565" name="Oval 8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0" name="Oval 84"/>
            <p:cNvSpPr>
              <a:spLocks noChangeArrowheads="1"/>
            </p:cNvSpPr>
            <p:nvPr/>
          </p:nvSpPr>
          <p:spPr bwMode="gray">
            <a:xfrm>
              <a:off x="2254" y="1855"/>
              <a:ext cx="1257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Oval 85"/>
            <p:cNvSpPr/>
            <p:nvPr/>
          </p:nvSpPr>
          <p:spPr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86"/>
            <p:cNvSpPr>
              <a:spLocks noChangeArrowheads="1"/>
            </p:cNvSpPr>
            <p:nvPr/>
          </p:nvSpPr>
          <p:spPr bwMode="gray">
            <a:xfrm>
              <a:off x="2336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569" name="Oval 87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0489F"/>
            </a:solidFill>
            <a:ln w="9525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8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四、研究方法和技术路线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0962" name="文本占位符 3"/>
          <p:cNvSpPr>
            <a:spLocks noGrp="1"/>
          </p:cNvSpPr>
          <p:nvPr>
            <p:ph type="body" idx="10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技术路线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963" name="Rectangle 6"/>
          <p:cNvSpPr/>
          <p:nvPr/>
        </p:nvSpPr>
        <p:spPr>
          <a:xfrm flipV="1">
            <a:off x="9034463" y="-1652587"/>
            <a:ext cx="8731250" cy="460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0" hangingPunc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0964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1230313"/>
            <a:ext cx="8358188" cy="54752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AutoShape 48"/>
          <p:cNvSpPr/>
          <p:nvPr/>
        </p:nvSpPr>
        <p:spPr>
          <a:xfrm>
            <a:off x="3924300" y="4356100"/>
            <a:ext cx="5237163" cy="522288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四、研究方法和技术路线</a:t>
            </a:r>
            <a:endParaRPr lang="zh-CN" altLang="en-US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986" name="AutoShape 49"/>
          <p:cNvSpPr/>
          <p:nvPr/>
        </p:nvSpPr>
        <p:spPr>
          <a:xfrm>
            <a:off x="3917950" y="3446463"/>
            <a:ext cx="5197475" cy="50323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三、研究内容及预期目标</a:t>
            </a:r>
            <a:endParaRPr lang="en-US" altLang="zh-CN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987" name="AutoShape 50"/>
          <p:cNvSpPr/>
          <p:nvPr/>
        </p:nvSpPr>
        <p:spPr>
          <a:xfrm>
            <a:off x="3908425" y="2530475"/>
            <a:ext cx="52070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二、国内外研究现状与趋势</a:t>
            </a:r>
            <a:endParaRPr lang="en-US" altLang="zh-CN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988" name="AutoShape 51"/>
          <p:cNvSpPr/>
          <p:nvPr/>
        </p:nvSpPr>
        <p:spPr>
          <a:xfrm>
            <a:off x="3898900" y="1614488"/>
            <a:ext cx="518477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一、选题背景与意义</a:t>
            </a:r>
            <a:endParaRPr lang="en-US" altLang="zh-CN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989" name="Group 60"/>
          <p:cNvGrpSpPr/>
          <p:nvPr/>
        </p:nvGrpSpPr>
        <p:grpSpPr>
          <a:xfrm>
            <a:off x="3440113" y="1677988"/>
            <a:ext cx="403225" cy="381000"/>
            <a:chOff x="2078" y="1680"/>
            <a:chExt cx="1615" cy="1615"/>
          </a:xfrm>
        </p:grpSpPr>
        <p:sp>
          <p:nvSpPr>
            <p:cNvPr id="41990" name="Oval 61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1991" name="Oval 6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9" name="Oval 63"/>
            <p:cNvSpPr>
              <a:spLocks noChangeArrowheads="1"/>
            </p:cNvSpPr>
            <p:nvPr/>
          </p:nvSpPr>
          <p:spPr bwMode="gray"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Oval 64"/>
            <p:cNvSpPr/>
            <p:nvPr/>
          </p:nvSpPr>
          <p:spPr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Oval 65"/>
            <p:cNvSpPr>
              <a:spLocks noChangeArrowheads="1"/>
            </p:cNvSpPr>
            <p:nvPr/>
          </p:nvSpPr>
          <p:spPr bwMode="gray">
            <a:xfrm>
              <a:off x="2332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95" name="Oval 66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0489F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41996" name="Group 67"/>
          <p:cNvGrpSpPr/>
          <p:nvPr/>
        </p:nvGrpSpPr>
        <p:grpSpPr>
          <a:xfrm>
            <a:off x="3429000" y="2597150"/>
            <a:ext cx="403225" cy="381000"/>
            <a:chOff x="2078" y="1680"/>
            <a:chExt cx="1615" cy="1615"/>
          </a:xfrm>
        </p:grpSpPr>
        <p:sp>
          <p:nvSpPr>
            <p:cNvPr id="41997" name="Oval 68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1998" name="Oval 69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6" name="Oval 70"/>
            <p:cNvSpPr>
              <a:spLocks noChangeArrowheads="1"/>
            </p:cNvSpPr>
            <p:nvPr/>
          </p:nvSpPr>
          <p:spPr bwMode="gray"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Oval 71"/>
            <p:cNvSpPr/>
            <p:nvPr/>
          </p:nvSpPr>
          <p:spPr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Oval 72"/>
            <p:cNvSpPr>
              <a:spLocks noChangeArrowheads="1"/>
            </p:cNvSpPr>
            <p:nvPr/>
          </p:nvSpPr>
          <p:spPr bwMode="gray">
            <a:xfrm>
              <a:off x="2332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02" name="Oval 7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0489F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42003" name="Group 74"/>
          <p:cNvGrpSpPr/>
          <p:nvPr/>
        </p:nvGrpSpPr>
        <p:grpSpPr>
          <a:xfrm>
            <a:off x="3429000" y="3517900"/>
            <a:ext cx="407988" cy="381000"/>
            <a:chOff x="2078" y="1680"/>
            <a:chExt cx="1615" cy="1615"/>
          </a:xfrm>
        </p:grpSpPr>
        <p:sp>
          <p:nvSpPr>
            <p:cNvPr id="42004" name="Oval 75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2005" name="Oval 76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3" name="Oval 77"/>
            <p:cNvSpPr>
              <a:spLocks noChangeArrowheads="1"/>
            </p:cNvSpPr>
            <p:nvPr/>
          </p:nvSpPr>
          <p:spPr bwMode="gray"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Oval 78"/>
            <p:cNvSpPr/>
            <p:nvPr/>
          </p:nvSpPr>
          <p:spPr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Oval 79"/>
            <p:cNvSpPr>
              <a:spLocks noChangeArrowheads="1"/>
            </p:cNvSpPr>
            <p:nvPr/>
          </p:nvSpPr>
          <p:spPr bwMode="gray">
            <a:xfrm>
              <a:off x="2336" y="1936"/>
              <a:ext cx="1093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09" name="Oval 80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0489F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42010" name="Group 81"/>
          <p:cNvGrpSpPr/>
          <p:nvPr/>
        </p:nvGrpSpPr>
        <p:grpSpPr>
          <a:xfrm>
            <a:off x="3448050" y="4437063"/>
            <a:ext cx="407988" cy="381000"/>
            <a:chOff x="2078" y="1680"/>
            <a:chExt cx="1615" cy="1615"/>
          </a:xfrm>
        </p:grpSpPr>
        <p:sp>
          <p:nvSpPr>
            <p:cNvPr id="42011" name="Oval 8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2012" name="Oval 8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0" name="Oval 84"/>
            <p:cNvSpPr>
              <a:spLocks noChangeArrowheads="1"/>
            </p:cNvSpPr>
            <p:nvPr/>
          </p:nvSpPr>
          <p:spPr bwMode="gray">
            <a:xfrm>
              <a:off x="2254" y="1855"/>
              <a:ext cx="1257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Oval 85"/>
            <p:cNvSpPr/>
            <p:nvPr/>
          </p:nvSpPr>
          <p:spPr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86"/>
            <p:cNvSpPr>
              <a:spLocks noChangeArrowheads="1"/>
            </p:cNvSpPr>
            <p:nvPr/>
          </p:nvSpPr>
          <p:spPr bwMode="gray">
            <a:xfrm>
              <a:off x="2336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16" name="Oval 87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0489F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42017" name="AutoShape 48"/>
          <p:cNvSpPr/>
          <p:nvPr/>
        </p:nvSpPr>
        <p:spPr>
          <a:xfrm>
            <a:off x="3925888" y="5268913"/>
            <a:ext cx="5237162" cy="52228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五、研究基础与进度安排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018" name="Group 81"/>
          <p:cNvGrpSpPr/>
          <p:nvPr/>
        </p:nvGrpSpPr>
        <p:grpSpPr>
          <a:xfrm>
            <a:off x="3429000" y="5338763"/>
            <a:ext cx="407988" cy="381000"/>
            <a:chOff x="2078" y="1680"/>
            <a:chExt cx="1615" cy="1615"/>
          </a:xfrm>
        </p:grpSpPr>
        <p:sp>
          <p:nvSpPr>
            <p:cNvPr id="42019" name="Oval 8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2020" name="Oval 8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8" name="Oval 84"/>
            <p:cNvSpPr>
              <a:spLocks noChangeArrowheads="1"/>
            </p:cNvSpPr>
            <p:nvPr/>
          </p:nvSpPr>
          <p:spPr bwMode="gray">
            <a:xfrm>
              <a:off x="2254" y="1855"/>
              <a:ext cx="1257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Oval 85"/>
            <p:cNvSpPr/>
            <p:nvPr/>
          </p:nvSpPr>
          <p:spPr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Oval 86"/>
            <p:cNvSpPr>
              <a:spLocks noChangeArrowheads="1"/>
            </p:cNvSpPr>
            <p:nvPr/>
          </p:nvSpPr>
          <p:spPr bwMode="gray">
            <a:xfrm>
              <a:off x="2336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24" name="Oval 87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C00000"/>
            </a:solidFill>
            <a:ln w="9525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8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五、研究基础与进度安排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3010" name="内容占位符 1"/>
          <p:cNvSpPr>
            <a:spLocks noGrp="1"/>
          </p:cNvSpPr>
          <p:nvPr>
            <p:ph idx="1"/>
          </p:nvPr>
        </p:nvSpPr>
        <p:spPr>
          <a:xfrm>
            <a:off x="609600" y="2057400"/>
            <a:ext cx="10972800" cy="2895600"/>
          </a:xfrm>
          <a:ln/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(1) 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前期工作中，已对典型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LEO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星座特性及其机会信号体制进行了深入研究，对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LEO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机会信号多普勒导航定位算法有了深入的认识，建立了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LEO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星基机会信号定位技术研究的体系框架，相关工作逐步开展。</a:t>
            </a:r>
            <a:endPara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(2) 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本人所在实验室在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LEO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机会信号导航定位领域有一定的研究基础，形成一定的科研成果，对本人的学习有重要的指导作用。</a:t>
            </a:r>
            <a:endPara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(3) 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军委科技委创新项目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天基随机无线电信号定位导航系统</a:t>
            </a:r>
            <a:r>
              <a:rPr lang="en-US" altLang="zh-CN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为本课题提供科研支撑。</a:t>
            </a:r>
            <a:endPara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011" name="文本占位符 3"/>
          <p:cNvSpPr>
            <a:spLocks noGrp="1"/>
          </p:cNvSpPr>
          <p:nvPr>
            <p:ph type="body" idx="10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研究基础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8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五、研究基础与进度安排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内容占位符 1"/>
          <p:cNvSpPr>
            <a:spLocks noGrp="1" noChangeArrowheads="1"/>
          </p:cNvSpPr>
          <p:nvPr>
            <p:ph idx="1"/>
          </p:nvPr>
        </p:nvSpPr>
        <p:spPr>
          <a:xfrm>
            <a:off x="609600" y="1981200"/>
            <a:ext cx="10820400" cy="4648200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根据本课题的研究内容，沿循课题技术路线，将课题研究内容分为四个阶段：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2021.11——2022.12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第一阶段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：典型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星座特性与机会信号体制研究。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2022.01——2022.03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第二阶段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：机会信号多普勒检测估计技术研究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2022.04——2022.06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第三阶段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多星座多普勒联合定位算法与系统误差分析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2022.07——2022.10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，小论文撰写、修改、投稿；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2022.11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，撰写中期考核报告，准备中期答辩；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2022.12——2023.02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第四阶段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：基于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星座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信号模拟源的定位算法验证。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2023.03——2023.04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，撰写论文，准备毕业答辩。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035" name="文本占位符 3"/>
          <p:cNvSpPr>
            <a:spLocks noGrp="1"/>
          </p:cNvSpPr>
          <p:nvPr>
            <p:ph type="body" idx="10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进度安排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5057" name="组合 2"/>
          <p:cNvGrpSpPr/>
          <p:nvPr/>
        </p:nvGrpSpPr>
        <p:grpSpPr>
          <a:xfrm>
            <a:off x="7461250" y="1447800"/>
            <a:ext cx="1987550" cy="509588"/>
            <a:chOff x="755576" y="627534"/>
            <a:chExt cx="1800200" cy="508869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755576" y="987389"/>
              <a:ext cx="504689" cy="0"/>
            </a:xfrm>
            <a:prstGeom prst="line">
              <a:avLst/>
            </a:prstGeom>
            <a:ln w="19050">
              <a:solidFill>
                <a:srgbClr val="183885"/>
              </a:solidFill>
              <a:headEnd type="oval"/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1260265" y="843129"/>
              <a:ext cx="71893" cy="144259"/>
            </a:xfrm>
            <a:prstGeom prst="line">
              <a:avLst/>
            </a:prstGeom>
            <a:ln w="19050">
              <a:solidFill>
                <a:srgbClr val="183885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332158" y="843129"/>
              <a:ext cx="123656" cy="293274"/>
            </a:xfrm>
            <a:prstGeom prst="line">
              <a:avLst/>
            </a:prstGeom>
            <a:ln w="19050">
              <a:solidFill>
                <a:srgbClr val="183885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1455814" y="627534"/>
              <a:ext cx="451488" cy="508869"/>
            </a:xfrm>
            <a:prstGeom prst="line">
              <a:avLst/>
            </a:prstGeom>
            <a:ln w="19050">
              <a:solidFill>
                <a:srgbClr val="183885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907302" y="627534"/>
              <a:ext cx="71893" cy="359855"/>
            </a:xfrm>
            <a:prstGeom prst="line">
              <a:avLst/>
            </a:prstGeom>
            <a:ln w="19050">
              <a:solidFill>
                <a:srgbClr val="183885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979195" y="987389"/>
              <a:ext cx="576581" cy="3171"/>
            </a:xfrm>
            <a:prstGeom prst="line">
              <a:avLst/>
            </a:prstGeom>
            <a:ln w="19050">
              <a:solidFill>
                <a:srgbClr val="183885"/>
              </a:solidFill>
              <a:tailEnd type="oval"/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064" name="组合 9"/>
          <p:cNvGrpSpPr/>
          <p:nvPr/>
        </p:nvGrpSpPr>
        <p:grpSpPr>
          <a:xfrm>
            <a:off x="2743200" y="1447800"/>
            <a:ext cx="2036763" cy="509588"/>
            <a:chOff x="755576" y="627534"/>
            <a:chExt cx="1800200" cy="508869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755576" y="987389"/>
              <a:ext cx="503720" cy="0"/>
            </a:xfrm>
            <a:prstGeom prst="line">
              <a:avLst/>
            </a:prstGeom>
            <a:ln w="19050">
              <a:solidFill>
                <a:srgbClr val="183885"/>
              </a:solidFill>
              <a:headEnd type="oval"/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259296" y="843129"/>
              <a:ext cx="72962" cy="144259"/>
            </a:xfrm>
            <a:prstGeom prst="line">
              <a:avLst/>
            </a:prstGeom>
            <a:ln w="19050">
              <a:solidFill>
                <a:srgbClr val="183885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32258" y="843129"/>
              <a:ext cx="123474" cy="293274"/>
            </a:xfrm>
            <a:prstGeom prst="line">
              <a:avLst/>
            </a:prstGeom>
            <a:ln w="19050">
              <a:solidFill>
                <a:srgbClr val="183885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455732" y="627534"/>
              <a:ext cx="451804" cy="508869"/>
            </a:xfrm>
            <a:prstGeom prst="line">
              <a:avLst/>
            </a:prstGeom>
            <a:ln w="19050">
              <a:solidFill>
                <a:srgbClr val="183885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907536" y="627534"/>
              <a:ext cx="71559" cy="359855"/>
            </a:xfrm>
            <a:prstGeom prst="line">
              <a:avLst/>
            </a:prstGeom>
            <a:ln w="19050">
              <a:solidFill>
                <a:srgbClr val="183885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979094" y="987389"/>
              <a:ext cx="576682" cy="3171"/>
            </a:xfrm>
            <a:prstGeom prst="line">
              <a:avLst/>
            </a:prstGeom>
            <a:ln w="19050">
              <a:solidFill>
                <a:srgbClr val="183885"/>
              </a:solidFill>
              <a:tailEnd type="oval"/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圆角矩形 36"/>
          <p:cNvSpPr/>
          <p:nvPr/>
        </p:nvSpPr>
        <p:spPr>
          <a:xfrm>
            <a:off x="3810000" y="2743200"/>
            <a:ext cx="4594225" cy="549275"/>
          </a:xfrm>
          <a:prstGeom prst="roundRect">
            <a:avLst>
              <a:gd name="adj" fmla="val 22751"/>
            </a:avLst>
          </a:prstGeom>
          <a:solidFill>
            <a:srgbClr val="1838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请各位专家老师批评指正！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5072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9563" y="1033463"/>
            <a:ext cx="1397000" cy="1397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AutoShape 48"/>
          <p:cNvSpPr/>
          <p:nvPr/>
        </p:nvSpPr>
        <p:spPr>
          <a:xfrm>
            <a:off x="3924300" y="4356100"/>
            <a:ext cx="5237163" cy="522288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四、研究方法和技术路线</a:t>
            </a:r>
            <a:endParaRPr lang="zh-CN" altLang="en-US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4" name="AutoShape 49"/>
          <p:cNvSpPr/>
          <p:nvPr/>
        </p:nvSpPr>
        <p:spPr>
          <a:xfrm>
            <a:off x="3917950" y="3446463"/>
            <a:ext cx="5197475" cy="50323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三、研究内容及预期目标</a:t>
            </a:r>
            <a:endParaRPr lang="en-US" altLang="zh-CN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5" name="AutoShape 50"/>
          <p:cNvSpPr/>
          <p:nvPr/>
        </p:nvSpPr>
        <p:spPr>
          <a:xfrm>
            <a:off x="3908425" y="2530475"/>
            <a:ext cx="52070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二、国内外研究现状与趋势</a:t>
            </a:r>
            <a:endParaRPr lang="en-US" altLang="zh-CN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6" name="AutoShape 51"/>
          <p:cNvSpPr/>
          <p:nvPr/>
        </p:nvSpPr>
        <p:spPr>
          <a:xfrm>
            <a:off x="3911600" y="1614488"/>
            <a:ext cx="518477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一、选题背景与意义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557" name="Group 60"/>
          <p:cNvGrpSpPr/>
          <p:nvPr/>
        </p:nvGrpSpPr>
        <p:grpSpPr>
          <a:xfrm>
            <a:off x="3430588" y="1677988"/>
            <a:ext cx="403225" cy="381000"/>
            <a:chOff x="2078" y="1680"/>
            <a:chExt cx="1615" cy="1615"/>
          </a:xfrm>
        </p:grpSpPr>
        <p:sp>
          <p:nvSpPr>
            <p:cNvPr id="23558" name="Oval 61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3559" name="Oval 6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9" name="Oval 63"/>
            <p:cNvSpPr>
              <a:spLocks noChangeArrowheads="1"/>
            </p:cNvSpPr>
            <p:nvPr/>
          </p:nvSpPr>
          <p:spPr bwMode="gray"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Oval 64"/>
            <p:cNvSpPr/>
            <p:nvPr/>
          </p:nvSpPr>
          <p:spPr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Oval 65"/>
            <p:cNvSpPr>
              <a:spLocks noChangeArrowheads="1"/>
            </p:cNvSpPr>
            <p:nvPr/>
          </p:nvSpPr>
          <p:spPr bwMode="gray">
            <a:xfrm>
              <a:off x="2332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63" name="Oval 66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C00000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23564" name="Group 67"/>
          <p:cNvGrpSpPr/>
          <p:nvPr/>
        </p:nvGrpSpPr>
        <p:grpSpPr>
          <a:xfrm>
            <a:off x="3429000" y="2597150"/>
            <a:ext cx="403225" cy="381000"/>
            <a:chOff x="2078" y="1680"/>
            <a:chExt cx="1615" cy="1615"/>
          </a:xfrm>
        </p:grpSpPr>
        <p:sp>
          <p:nvSpPr>
            <p:cNvPr id="23565" name="Oval 68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3566" name="Oval 69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6" name="Oval 70"/>
            <p:cNvSpPr>
              <a:spLocks noChangeArrowheads="1"/>
            </p:cNvSpPr>
            <p:nvPr/>
          </p:nvSpPr>
          <p:spPr bwMode="gray"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Oval 71"/>
            <p:cNvSpPr/>
            <p:nvPr/>
          </p:nvSpPr>
          <p:spPr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Oval 72"/>
            <p:cNvSpPr>
              <a:spLocks noChangeArrowheads="1"/>
            </p:cNvSpPr>
            <p:nvPr/>
          </p:nvSpPr>
          <p:spPr bwMode="gray">
            <a:xfrm>
              <a:off x="2332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70" name="Oval 7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0489F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23571" name="Group 74"/>
          <p:cNvGrpSpPr/>
          <p:nvPr/>
        </p:nvGrpSpPr>
        <p:grpSpPr>
          <a:xfrm>
            <a:off x="3429000" y="3517900"/>
            <a:ext cx="407988" cy="381000"/>
            <a:chOff x="2078" y="1680"/>
            <a:chExt cx="1615" cy="1615"/>
          </a:xfrm>
        </p:grpSpPr>
        <p:sp>
          <p:nvSpPr>
            <p:cNvPr id="23572" name="Oval 75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3573" name="Oval 76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3" name="Oval 77"/>
            <p:cNvSpPr>
              <a:spLocks noChangeArrowheads="1"/>
            </p:cNvSpPr>
            <p:nvPr/>
          </p:nvSpPr>
          <p:spPr bwMode="gray"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Oval 78"/>
            <p:cNvSpPr/>
            <p:nvPr/>
          </p:nvSpPr>
          <p:spPr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Oval 79"/>
            <p:cNvSpPr>
              <a:spLocks noChangeArrowheads="1"/>
            </p:cNvSpPr>
            <p:nvPr/>
          </p:nvSpPr>
          <p:spPr bwMode="gray">
            <a:xfrm>
              <a:off x="2336" y="1936"/>
              <a:ext cx="1093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77" name="Oval 80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14797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23578" name="Group 81"/>
          <p:cNvGrpSpPr/>
          <p:nvPr/>
        </p:nvGrpSpPr>
        <p:grpSpPr>
          <a:xfrm>
            <a:off x="3448050" y="4437063"/>
            <a:ext cx="407988" cy="381000"/>
            <a:chOff x="2078" y="1680"/>
            <a:chExt cx="1615" cy="1615"/>
          </a:xfrm>
        </p:grpSpPr>
        <p:sp>
          <p:nvSpPr>
            <p:cNvPr id="23579" name="Oval 8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3580" name="Oval 8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0" name="Oval 84"/>
            <p:cNvSpPr>
              <a:spLocks noChangeArrowheads="1"/>
            </p:cNvSpPr>
            <p:nvPr/>
          </p:nvSpPr>
          <p:spPr bwMode="gray">
            <a:xfrm>
              <a:off x="2254" y="1855"/>
              <a:ext cx="1257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Oval 85"/>
            <p:cNvSpPr/>
            <p:nvPr/>
          </p:nvSpPr>
          <p:spPr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86"/>
            <p:cNvSpPr>
              <a:spLocks noChangeArrowheads="1"/>
            </p:cNvSpPr>
            <p:nvPr/>
          </p:nvSpPr>
          <p:spPr bwMode="gray">
            <a:xfrm>
              <a:off x="2336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84" name="Oval 87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14797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3585" name="AutoShape 48"/>
          <p:cNvSpPr/>
          <p:nvPr/>
        </p:nvSpPr>
        <p:spPr>
          <a:xfrm>
            <a:off x="3925888" y="5268913"/>
            <a:ext cx="5237162" cy="52228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五、研究基础与进度安排</a:t>
            </a:r>
            <a:endParaRPr lang="zh-CN" altLang="en-US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586" name="Group 81"/>
          <p:cNvGrpSpPr/>
          <p:nvPr/>
        </p:nvGrpSpPr>
        <p:grpSpPr>
          <a:xfrm>
            <a:off x="3429000" y="5338763"/>
            <a:ext cx="407988" cy="381000"/>
            <a:chOff x="2078" y="1680"/>
            <a:chExt cx="1615" cy="1615"/>
          </a:xfrm>
        </p:grpSpPr>
        <p:sp>
          <p:nvSpPr>
            <p:cNvPr id="23587" name="Oval 8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3588" name="Oval 8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8" name="Oval 84"/>
            <p:cNvSpPr>
              <a:spLocks noChangeArrowheads="1"/>
            </p:cNvSpPr>
            <p:nvPr/>
          </p:nvSpPr>
          <p:spPr bwMode="gray">
            <a:xfrm>
              <a:off x="2254" y="1855"/>
              <a:ext cx="1257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Oval 85"/>
            <p:cNvSpPr/>
            <p:nvPr/>
          </p:nvSpPr>
          <p:spPr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Oval 86"/>
            <p:cNvSpPr>
              <a:spLocks noChangeArrowheads="1"/>
            </p:cNvSpPr>
            <p:nvPr/>
          </p:nvSpPr>
          <p:spPr bwMode="gray">
            <a:xfrm>
              <a:off x="2336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92" name="Oval 87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14797"/>
            </a:solidFill>
            <a:ln w="9525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8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一、选题背景与意义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4578" name="文本框 2"/>
          <p:cNvSpPr txBox="1"/>
          <p:nvPr/>
        </p:nvSpPr>
        <p:spPr>
          <a:xfrm>
            <a:off x="609600" y="1447800"/>
            <a:ext cx="10972800" cy="9620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indent="457200" eaLnBrk="0" hangingPunct="0">
              <a:lnSpc>
                <a:spcPct val="150000"/>
              </a:lnSpc>
              <a:buFontTx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GNSS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提供定位导航授时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(PNT)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服务，已成为社会民生和国防安全的重要时空基础设施，但在复杂电磁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地理环境干扰情况下，服务性能会严重下降。因此，迫切需要探索新型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备份技术。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579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613" y="2590800"/>
            <a:ext cx="3579812" cy="2698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1038225" y="5341938"/>
            <a:ext cx="2667000" cy="10588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eaLnBrk="0" hangingPunct="0">
              <a:lnSpc>
                <a:spcPts val="2600"/>
              </a:lnSpc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GNSS</a:t>
            </a:r>
            <a:r>
              <a:rPr kumimoji="0" lang="zh-CN" altLang="en-US" sz="1600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系统的局限性：</a:t>
            </a:r>
            <a:endParaRPr kumimoji="0" lang="en-US" altLang="zh-CN" sz="1600" b="1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indent="-285750" defTabSz="914400" eaLnBrk="0" hangingPunct="0">
              <a:lnSpc>
                <a:spcPts val="26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信号功率低</a:t>
            </a:r>
            <a:endParaRPr kumimoji="0" lang="en-US" altLang="zh-CN" sz="1600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indent="-285750" defTabSz="914400" eaLnBrk="0" hangingPunct="0">
              <a:lnSpc>
                <a:spcPts val="26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星座</a:t>
            </a:r>
            <a:r>
              <a:rPr kumimoji="0" lang="en-US" altLang="zh-CN" sz="16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16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频点透明</a:t>
            </a:r>
            <a:endParaRPr kumimoji="0" lang="zh-CN" altLang="en-US" sz="1600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698750"/>
            <a:ext cx="3433763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4267200" y="5386388"/>
            <a:ext cx="3778250" cy="1057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eaLnBrk="0" hangingPunct="0">
              <a:lnSpc>
                <a:spcPts val="2600"/>
              </a:lnSpc>
              <a:buClrTx/>
              <a:buSzTx/>
              <a:buFontTx/>
              <a:buNone/>
              <a:defRPr/>
            </a:pPr>
            <a:r>
              <a:rPr kumimoji="0" lang="zh-CN" altLang="en-US" sz="1600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英国机会信号导航</a:t>
            </a:r>
            <a:r>
              <a:rPr kumimoji="0" lang="en-US" altLang="zh-CN" sz="1600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(NAVSOP)</a:t>
            </a:r>
            <a:r>
              <a:rPr kumimoji="0" lang="zh-CN" altLang="en-US" sz="1600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</a:t>
            </a:r>
            <a:endParaRPr kumimoji="0" lang="en-US" altLang="zh-CN" sz="1600" b="1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defTabSz="914400" eaLnBrk="0" hangingPunct="0">
              <a:lnSpc>
                <a:spcPts val="2600"/>
              </a:lnSpc>
              <a:buClrTx/>
              <a:buSzTx/>
              <a:buFontTx/>
              <a:buNone/>
              <a:defRPr/>
            </a:pPr>
            <a:r>
              <a:rPr kumimoji="0" lang="zh-CN" altLang="en-US" sz="1600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美国全源导航</a:t>
            </a:r>
            <a:r>
              <a:rPr kumimoji="0" lang="en-US" altLang="zh-CN" sz="1600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(ASPN)</a:t>
            </a:r>
            <a:r>
              <a:rPr kumimoji="0" lang="zh-CN" altLang="en-US" sz="1600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</a:t>
            </a:r>
            <a:endParaRPr kumimoji="0" lang="en-US" altLang="zh-CN" sz="1600" b="1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indent="-285750" defTabSz="914400" eaLnBrk="0" hangingPunct="0">
              <a:lnSpc>
                <a:spcPts val="26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用一切可用无线电信号定位</a:t>
            </a:r>
            <a:endParaRPr kumimoji="0" lang="zh-CN" altLang="en-US" sz="1600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4583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988" y="2613025"/>
            <a:ext cx="3630612" cy="2492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4" name="文本框 12"/>
          <p:cNvSpPr txBox="1"/>
          <p:nvPr/>
        </p:nvSpPr>
        <p:spPr>
          <a:xfrm>
            <a:off x="8577263" y="5410200"/>
            <a:ext cx="2971800" cy="3381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常用陆基和天基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机会信号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标题 6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8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一、选题背景与意义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5602" name="文本占位符 8"/>
          <p:cNvSpPr>
            <a:spLocks noGrp="1"/>
          </p:cNvSpPr>
          <p:nvPr>
            <p:ph type="body" idx="10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开展LEO星基机会信号定位研究具有轨道、信号和数量优势：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5"/>
          <p:cNvPicPr>
            <a:picLocks noChangeAspect="1" noChangeArrowheads="1"/>
          </p:cNvPicPr>
          <p:nvPr/>
        </p:nvPicPr>
        <p:blipFill>
          <a:blip r:embed="rId1"/>
          <a:srcRect l="2512" t="5179" r="2034" b="5055"/>
          <a:stretch>
            <a:fillRect/>
          </a:stretch>
        </p:blipFill>
        <p:spPr bwMode="auto">
          <a:xfrm>
            <a:off x="617538" y="2187575"/>
            <a:ext cx="3040063" cy="205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533400" y="4503738"/>
            <a:ext cx="3573463" cy="1135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eaLnBrk="0" hangingPunct="0">
              <a:lnSpc>
                <a:spcPts val="2600"/>
              </a:lnSpc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轨道低，信号功率高，穿透力强</a:t>
            </a:r>
            <a:endParaRPr kumimoji="0" lang="en-US" altLang="zh-CN" b="1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indent="-285750" defTabSz="914400" eaLnBrk="0" hangingPunct="0">
              <a:lnSpc>
                <a:spcPts val="26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落地功率比</a:t>
            </a:r>
            <a:r>
              <a:rPr kumimoji="0" lang="en-US" altLang="zh-CN" sz="16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GPS</a:t>
            </a:r>
            <a:r>
              <a:rPr kumimoji="0" lang="zh-CN" altLang="en-US" sz="16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</a:t>
            </a:r>
            <a:r>
              <a:rPr kumimoji="0" lang="en-US" altLang="zh-CN" sz="16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30dB(1000</a:t>
            </a:r>
            <a:r>
              <a:rPr kumimoji="0" lang="zh-CN" altLang="en-US" sz="16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倍</a:t>
            </a:r>
            <a:r>
              <a:rPr kumimoji="0" lang="en-US" altLang="zh-CN" sz="16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en-US" altLang="zh-CN" sz="1600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indent="-285750" defTabSz="914400" eaLnBrk="0" hangingPunct="0">
              <a:lnSpc>
                <a:spcPts val="26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多普勒频移变化明显</a:t>
            </a:r>
            <a:endParaRPr kumimoji="0" lang="zh-CN" altLang="en-US" sz="1600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6629" name="图片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4800" y="2141538"/>
            <a:ext cx="4191000" cy="2100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4640263" y="4503738"/>
            <a:ext cx="3741738" cy="1135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eaLnBrk="0" hangingPunct="0">
              <a:lnSpc>
                <a:spcPts val="2600"/>
              </a:lnSpc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信号调制简单，格式特征明显</a:t>
            </a:r>
            <a:endParaRPr kumimoji="0" lang="en-US" altLang="zh-CN" b="1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indent="-285750" defTabSz="914400" eaLnBrk="0" hangingPunct="0">
              <a:lnSpc>
                <a:spcPts val="26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没有伪码调制</a:t>
            </a:r>
            <a:endParaRPr kumimoji="0" lang="en-US" altLang="zh-CN" sz="1600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indent="-285750" defTabSz="914400" eaLnBrk="0" hangingPunct="0">
              <a:lnSpc>
                <a:spcPts val="26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无需电文解调</a:t>
            </a:r>
            <a:endParaRPr kumimoji="0" lang="zh-CN" altLang="en-US" sz="1600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6631" name="图片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63000" y="2170113"/>
            <a:ext cx="2133600" cy="2084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8305800" y="4503738"/>
            <a:ext cx="3505200" cy="1135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eaLnBrk="0" hangingPunct="0">
              <a:lnSpc>
                <a:spcPts val="2600"/>
              </a:lnSpc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数量庞大，全球覆盖，鲁棒性强</a:t>
            </a:r>
            <a:endParaRPr kumimoji="0" lang="en-US" altLang="zh-CN" b="1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indent="-285750" defTabSz="914400" eaLnBrk="0" hangingPunct="0">
              <a:lnSpc>
                <a:spcPts val="26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频带资源丰富，星座构型好</a:t>
            </a:r>
            <a:endParaRPr kumimoji="0" lang="en-US" altLang="zh-CN" sz="1600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indent="-285750" defTabSz="914400" eaLnBrk="0" hangingPunct="0">
              <a:lnSpc>
                <a:spcPts val="26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</a:t>
            </a:r>
            <a:r>
              <a:rPr kumimoji="0" lang="en-US" altLang="zh-CN" sz="16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PNT</a:t>
            </a:r>
            <a:r>
              <a:rPr kumimoji="0" lang="zh-CN" altLang="en-US" sz="16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领域得到广泛应用</a:t>
            </a:r>
            <a:endParaRPr kumimoji="0" lang="zh-CN" altLang="en-US" sz="1600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609" name="文本框 10"/>
          <p:cNvSpPr txBox="1"/>
          <p:nvPr/>
        </p:nvSpPr>
        <p:spPr>
          <a:xfrm>
            <a:off x="533400" y="6019800"/>
            <a:ext cx="8382000" cy="3698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LEO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通信卫星作为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SoOP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源，构建定位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NAVSOP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系统具有广阔的应用前景。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AutoShape 48"/>
          <p:cNvSpPr/>
          <p:nvPr/>
        </p:nvSpPr>
        <p:spPr>
          <a:xfrm>
            <a:off x="3924300" y="4356100"/>
            <a:ext cx="5238750" cy="522288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四、研究方法和技术路线</a:t>
            </a:r>
            <a:endParaRPr lang="zh-CN" altLang="en-US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6" name="AutoShape 49"/>
          <p:cNvSpPr/>
          <p:nvPr/>
        </p:nvSpPr>
        <p:spPr>
          <a:xfrm>
            <a:off x="3917950" y="3446463"/>
            <a:ext cx="5197475" cy="50323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三、研究内容及预期目标</a:t>
            </a:r>
            <a:endParaRPr lang="en-US" altLang="zh-CN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7" name="AutoShape 50"/>
          <p:cNvSpPr/>
          <p:nvPr/>
        </p:nvSpPr>
        <p:spPr>
          <a:xfrm>
            <a:off x="3908425" y="2530475"/>
            <a:ext cx="52070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二、国内外研究现状与趋势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8" name="AutoShape 51"/>
          <p:cNvSpPr/>
          <p:nvPr/>
        </p:nvSpPr>
        <p:spPr>
          <a:xfrm>
            <a:off x="3898900" y="1614488"/>
            <a:ext cx="518477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一、选题背景与意义</a:t>
            </a:r>
            <a:endParaRPr lang="en-US" altLang="zh-CN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629" name="Group 60"/>
          <p:cNvGrpSpPr/>
          <p:nvPr/>
        </p:nvGrpSpPr>
        <p:grpSpPr>
          <a:xfrm>
            <a:off x="3440113" y="1677988"/>
            <a:ext cx="403225" cy="381000"/>
            <a:chOff x="2078" y="1680"/>
            <a:chExt cx="1615" cy="1615"/>
          </a:xfrm>
        </p:grpSpPr>
        <p:sp>
          <p:nvSpPr>
            <p:cNvPr id="26630" name="Oval 61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6631" name="Oval 6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9" name="Oval 63"/>
            <p:cNvSpPr>
              <a:spLocks noChangeArrowheads="1"/>
            </p:cNvSpPr>
            <p:nvPr/>
          </p:nvSpPr>
          <p:spPr bwMode="gray"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Oval 64"/>
            <p:cNvSpPr/>
            <p:nvPr/>
          </p:nvSpPr>
          <p:spPr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Oval 65"/>
            <p:cNvSpPr>
              <a:spLocks noChangeArrowheads="1"/>
            </p:cNvSpPr>
            <p:nvPr/>
          </p:nvSpPr>
          <p:spPr bwMode="gray">
            <a:xfrm>
              <a:off x="2332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35" name="Oval 66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0489F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26636" name="Group 67"/>
          <p:cNvGrpSpPr/>
          <p:nvPr/>
        </p:nvGrpSpPr>
        <p:grpSpPr>
          <a:xfrm>
            <a:off x="3429000" y="2597150"/>
            <a:ext cx="403225" cy="381000"/>
            <a:chOff x="2078" y="1680"/>
            <a:chExt cx="1615" cy="1615"/>
          </a:xfrm>
        </p:grpSpPr>
        <p:sp>
          <p:nvSpPr>
            <p:cNvPr id="26637" name="Oval 68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6638" name="Oval 69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6" name="Oval 70"/>
            <p:cNvSpPr>
              <a:spLocks noChangeArrowheads="1"/>
            </p:cNvSpPr>
            <p:nvPr/>
          </p:nvSpPr>
          <p:spPr bwMode="gray"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Oval 71"/>
            <p:cNvSpPr/>
            <p:nvPr/>
          </p:nvSpPr>
          <p:spPr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Oval 72"/>
            <p:cNvSpPr>
              <a:spLocks noChangeArrowheads="1"/>
            </p:cNvSpPr>
            <p:nvPr/>
          </p:nvSpPr>
          <p:spPr bwMode="gray">
            <a:xfrm>
              <a:off x="2332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42" name="Oval 7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C00000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26643" name="Group 74"/>
          <p:cNvGrpSpPr/>
          <p:nvPr/>
        </p:nvGrpSpPr>
        <p:grpSpPr>
          <a:xfrm>
            <a:off x="3429000" y="3517900"/>
            <a:ext cx="407988" cy="381000"/>
            <a:chOff x="2078" y="1680"/>
            <a:chExt cx="1615" cy="1615"/>
          </a:xfrm>
        </p:grpSpPr>
        <p:sp>
          <p:nvSpPr>
            <p:cNvPr id="26644" name="Oval 75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6645" name="Oval 76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3" name="Oval 77"/>
            <p:cNvSpPr>
              <a:spLocks noChangeArrowheads="1"/>
            </p:cNvSpPr>
            <p:nvPr/>
          </p:nvSpPr>
          <p:spPr bwMode="gray"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Oval 78"/>
            <p:cNvSpPr/>
            <p:nvPr/>
          </p:nvSpPr>
          <p:spPr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Oval 79"/>
            <p:cNvSpPr>
              <a:spLocks noChangeArrowheads="1"/>
            </p:cNvSpPr>
            <p:nvPr/>
          </p:nvSpPr>
          <p:spPr bwMode="gray">
            <a:xfrm>
              <a:off x="2336" y="1936"/>
              <a:ext cx="1093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49" name="Oval 80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0489F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26650" name="Group 81"/>
          <p:cNvGrpSpPr/>
          <p:nvPr/>
        </p:nvGrpSpPr>
        <p:grpSpPr>
          <a:xfrm>
            <a:off x="3448050" y="4437063"/>
            <a:ext cx="407988" cy="381000"/>
            <a:chOff x="2078" y="1680"/>
            <a:chExt cx="1615" cy="1615"/>
          </a:xfrm>
        </p:grpSpPr>
        <p:sp>
          <p:nvSpPr>
            <p:cNvPr id="26651" name="Oval 8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6652" name="Oval 8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0" name="Oval 84"/>
            <p:cNvSpPr>
              <a:spLocks noChangeArrowheads="1"/>
            </p:cNvSpPr>
            <p:nvPr/>
          </p:nvSpPr>
          <p:spPr bwMode="gray">
            <a:xfrm>
              <a:off x="2254" y="1855"/>
              <a:ext cx="1257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Oval 85"/>
            <p:cNvSpPr/>
            <p:nvPr/>
          </p:nvSpPr>
          <p:spPr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86"/>
            <p:cNvSpPr>
              <a:spLocks noChangeArrowheads="1"/>
            </p:cNvSpPr>
            <p:nvPr/>
          </p:nvSpPr>
          <p:spPr bwMode="gray">
            <a:xfrm>
              <a:off x="2336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56" name="Oval 87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0489F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6657" name="AutoShape 48"/>
          <p:cNvSpPr/>
          <p:nvPr/>
        </p:nvSpPr>
        <p:spPr>
          <a:xfrm>
            <a:off x="3925888" y="5268913"/>
            <a:ext cx="5237162" cy="52228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五、研究基础与进度安排</a:t>
            </a:r>
            <a:endParaRPr lang="zh-CN" altLang="en-US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658" name="Group 81"/>
          <p:cNvGrpSpPr/>
          <p:nvPr/>
        </p:nvGrpSpPr>
        <p:grpSpPr>
          <a:xfrm>
            <a:off x="3429000" y="5338763"/>
            <a:ext cx="407988" cy="381000"/>
            <a:chOff x="2078" y="1680"/>
            <a:chExt cx="1615" cy="1615"/>
          </a:xfrm>
        </p:grpSpPr>
        <p:sp>
          <p:nvSpPr>
            <p:cNvPr id="26659" name="Oval 8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6660" name="Oval 8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8" name="Oval 84"/>
            <p:cNvSpPr>
              <a:spLocks noChangeArrowheads="1"/>
            </p:cNvSpPr>
            <p:nvPr/>
          </p:nvSpPr>
          <p:spPr bwMode="gray">
            <a:xfrm>
              <a:off x="2254" y="1855"/>
              <a:ext cx="1257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Oval 85"/>
            <p:cNvSpPr/>
            <p:nvPr/>
          </p:nvSpPr>
          <p:spPr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Oval 86"/>
            <p:cNvSpPr>
              <a:spLocks noChangeArrowheads="1"/>
            </p:cNvSpPr>
            <p:nvPr/>
          </p:nvSpPr>
          <p:spPr bwMode="gray">
            <a:xfrm>
              <a:off x="2336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64" name="Oval 87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0489F"/>
            </a:solidFill>
            <a:ln w="9525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8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二、国内外研究现状与趋势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7650" name="文本占位符 3"/>
          <p:cNvSpPr>
            <a:spLocks noGrp="1"/>
          </p:cNvSpPr>
          <p:nvPr>
            <p:ph type="body" idx="10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）机会信号导航国内外研究现状与趋势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7651" name="图片 7"/>
          <p:cNvPicPr>
            <a:picLocks noChangeAspect="1"/>
          </p:cNvPicPr>
          <p:nvPr/>
        </p:nvPicPr>
        <p:blipFill>
          <a:blip r:embed="rId1"/>
          <a:srcRect t="1768"/>
          <a:stretch>
            <a:fillRect/>
          </a:stretch>
        </p:blipFill>
        <p:spPr>
          <a:xfrm>
            <a:off x="7010400" y="1854200"/>
            <a:ext cx="3963988" cy="4232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2" name="文本框 6"/>
          <p:cNvSpPr txBox="1"/>
          <p:nvPr/>
        </p:nvSpPr>
        <p:spPr>
          <a:xfrm>
            <a:off x="609600" y="2057400"/>
            <a:ext cx="8077200" cy="3698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机会信号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具有未知或部分已知的特性，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NAVSOP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提取特征参量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5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38463"/>
            <a:ext cx="4267200" cy="2928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4" name="文本框 1"/>
          <p:cNvSpPr txBox="1"/>
          <p:nvPr/>
        </p:nvSpPr>
        <p:spPr>
          <a:xfrm>
            <a:off x="5600700" y="3976688"/>
            <a:ext cx="990600" cy="4619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标题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9220200" cy="681038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二、国内外研究现状与趋势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8674" name="文本占位符 3"/>
          <p:cNvSpPr>
            <a:spLocks noGrp="1"/>
          </p:cNvSpPr>
          <p:nvPr>
            <p:ph type="body" idx="10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）天基机会信号多普勒定位国内外研究现状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8675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2562225"/>
            <a:ext cx="5726113" cy="2292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6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95600"/>
            <a:ext cx="5019675" cy="1828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AutoShape 48"/>
          <p:cNvSpPr/>
          <p:nvPr/>
        </p:nvSpPr>
        <p:spPr>
          <a:xfrm>
            <a:off x="3924300" y="4356100"/>
            <a:ext cx="5237163" cy="522288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四、研究方法和技术路线</a:t>
            </a:r>
            <a:endParaRPr lang="zh-CN" altLang="en-US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8" name="AutoShape 49"/>
          <p:cNvSpPr/>
          <p:nvPr/>
        </p:nvSpPr>
        <p:spPr>
          <a:xfrm>
            <a:off x="3917950" y="3446463"/>
            <a:ext cx="5197475" cy="50323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三、研究内容及预期目标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9" name="AutoShape 50"/>
          <p:cNvSpPr/>
          <p:nvPr/>
        </p:nvSpPr>
        <p:spPr>
          <a:xfrm>
            <a:off x="3908425" y="2530475"/>
            <a:ext cx="52070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二、国内外研究现状与趋势</a:t>
            </a:r>
            <a:endParaRPr lang="en-US" altLang="zh-CN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00" name="AutoShape 51"/>
          <p:cNvSpPr/>
          <p:nvPr/>
        </p:nvSpPr>
        <p:spPr>
          <a:xfrm>
            <a:off x="3898900" y="1614488"/>
            <a:ext cx="518477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一、选题背景与意义</a:t>
            </a:r>
            <a:endParaRPr lang="en-US" altLang="zh-CN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701" name="Group 60"/>
          <p:cNvGrpSpPr/>
          <p:nvPr/>
        </p:nvGrpSpPr>
        <p:grpSpPr>
          <a:xfrm>
            <a:off x="3440113" y="1677988"/>
            <a:ext cx="403225" cy="381000"/>
            <a:chOff x="2078" y="1680"/>
            <a:chExt cx="1615" cy="1615"/>
          </a:xfrm>
        </p:grpSpPr>
        <p:sp>
          <p:nvSpPr>
            <p:cNvPr id="29702" name="Oval 61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9703" name="Oval 6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9" name="Oval 63"/>
            <p:cNvSpPr>
              <a:spLocks noChangeArrowheads="1"/>
            </p:cNvSpPr>
            <p:nvPr/>
          </p:nvSpPr>
          <p:spPr bwMode="gray"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Oval 64"/>
            <p:cNvSpPr/>
            <p:nvPr/>
          </p:nvSpPr>
          <p:spPr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Oval 65"/>
            <p:cNvSpPr>
              <a:spLocks noChangeArrowheads="1"/>
            </p:cNvSpPr>
            <p:nvPr/>
          </p:nvSpPr>
          <p:spPr bwMode="gray">
            <a:xfrm>
              <a:off x="2332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07" name="Oval 66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0489F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29708" name="Group 67"/>
          <p:cNvGrpSpPr/>
          <p:nvPr/>
        </p:nvGrpSpPr>
        <p:grpSpPr>
          <a:xfrm>
            <a:off x="3429000" y="2597150"/>
            <a:ext cx="403225" cy="381000"/>
            <a:chOff x="2078" y="1680"/>
            <a:chExt cx="1615" cy="1615"/>
          </a:xfrm>
        </p:grpSpPr>
        <p:sp>
          <p:nvSpPr>
            <p:cNvPr id="29709" name="Oval 68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9710" name="Oval 69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6" name="Oval 70"/>
            <p:cNvSpPr>
              <a:spLocks noChangeArrowheads="1"/>
            </p:cNvSpPr>
            <p:nvPr/>
          </p:nvSpPr>
          <p:spPr bwMode="gray"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Oval 71"/>
            <p:cNvSpPr/>
            <p:nvPr/>
          </p:nvSpPr>
          <p:spPr>
            <a:xfrm>
              <a:off x="2256" y="1855"/>
              <a:ext cx="1259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Oval 72"/>
            <p:cNvSpPr>
              <a:spLocks noChangeArrowheads="1"/>
            </p:cNvSpPr>
            <p:nvPr/>
          </p:nvSpPr>
          <p:spPr bwMode="gray">
            <a:xfrm>
              <a:off x="2332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14" name="Oval 7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0489F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29715" name="Group 74"/>
          <p:cNvGrpSpPr/>
          <p:nvPr/>
        </p:nvGrpSpPr>
        <p:grpSpPr>
          <a:xfrm>
            <a:off x="3429000" y="3517900"/>
            <a:ext cx="407988" cy="381000"/>
            <a:chOff x="2078" y="1680"/>
            <a:chExt cx="1615" cy="1615"/>
          </a:xfrm>
        </p:grpSpPr>
        <p:sp>
          <p:nvSpPr>
            <p:cNvPr id="29716" name="Oval 75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9717" name="Oval 76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3" name="Oval 77"/>
            <p:cNvSpPr>
              <a:spLocks noChangeArrowheads="1"/>
            </p:cNvSpPr>
            <p:nvPr/>
          </p:nvSpPr>
          <p:spPr bwMode="gray"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Oval 78"/>
            <p:cNvSpPr/>
            <p:nvPr/>
          </p:nvSpPr>
          <p:spPr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Oval 79"/>
            <p:cNvSpPr>
              <a:spLocks noChangeArrowheads="1"/>
            </p:cNvSpPr>
            <p:nvPr/>
          </p:nvSpPr>
          <p:spPr bwMode="gray">
            <a:xfrm>
              <a:off x="2336" y="1936"/>
              <a:ext cx="1093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21" name="Oval 80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C00000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29722" name="Group 81"/>
          <p:cNvGrpSpPr/>
          <p:nvPr/>
        </p:nvGrpSpPr>
        <p:grpSpPr>
          <a:xfrm>
            <a:off x="3448050" y="4437063"/>
            <a:ext cx="407988" cy="381000"/>
            <a:chOff x="2078" y="1680"/>
            <a:chExt cx="1615" cy="1615"/>
          </a:xfrm>
        </p:grpSpPr>
        <p:sp>
          <p:nvSpPr>
            <p:cNvPr id="29723" name="Oval 8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9724" name="Oval 8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0" name="Oval 84"/>
            <p:cNvSpPr>
              <a:spLocks noChangeArrowheads="1"/>
            </p:cNvSpPr>
            <p:nvPr/>
          </p:nvSpPr>
          <p:spPr bwMode="gray">
            <a:xfrm>
              <a:off x="2254" y="1855"/>
              <a:ext cx="1257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Oval 85"/>
            <p:cNvSpPr/>
            <p:nvPr/>
          </p:nvSpPr>
          <p:spPr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86"/>
            <p:cNvSpPr>
              <a:spLocks noChangeArrowheads="1"/>
            </p:cNvSpPr>
            <p:nvPr/>
          </p:nvSpPr>
          <p:spPr bwMode="gray">
            <a:xfrm>
              <a:off x="2336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28" name="Oval 87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0489F"/>
            </a:solidFill>
            <a:ln w="38100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9729" name="AutoShape 48"/>
          <p:cNvSpPr/>
          <p:nvPr/>
        </p:nvSpPr>
        <p:spPr>
          <a:xfrm>
            <a:off x="3925888" y="5268913"/>
            <a:ext cx="5237162" cy="52228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eaLnBrk="0" hangingPunct="0"/>
            <a:r>
              <a:rPr lang="zh-CN" altLang="en-US" sz="2400" b="1" dirty="0">
                <a:solidFill>
                  <a:srgbClr val="0048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五、研究基础与进度安排</a:t>
            </a:r>
            <a:endParaRPr lang="zh-CN" altLang="en-US" sz="2400" b="1" dirty="0">
              <a:solidFill>
                <a:srgbClr val="0048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730" name="Group 81"/>
          <p:cNvGrpSpPr/>
          <p:nvPr/>
        </p:nvGrpSpPr>
        <p:grpSpPr>
          <a:xfrm>
            <a:off x="3429000" y="5338763"/>
            <a:ext cx="407988" cy="381000"/>
            <a:chOff x="2078" y="1680"/>
            <a:chExt cx="1615" cy="1615"/>
          </a:xfrm>
        </p:grpSpPr>
        <p:sp>
          <p:nvSpPr>
            <p:cNvPr id="29731" name="Oval 8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  <a:tileRect/>
            </a:gradFill>
            <a:ln w="57150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9732" name="Oval 8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 anchorCtr="0"/>
            <a:p>
              <a:pPr eaLnBrk="0" hangingPunct="0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8" name="Oval 84"/>
            <p:cNvSpPr>
              <a:spLocks noChangeArrowheads="1"/>
            </p:cNvSpPr>
            <p:nvPr/>
          </p:nvSpPr>
          <p:spPr bwMode="gray">
            <a:xfrm>
              <a:off x="2254" y="1855"/>
              <a:ext cx="1257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Oval 85"/>
            <p:cNvSpPr/>
            <p:nvPr/>
          </p:nvSpPr>
          <p:spPr>
            <a:xfrm>
              <a:off x="2254" y="1855"/>
              <a:ext cx="1263" cy="126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381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Oval 86"/>
            <p:cNvSpPr>
              <a:spLocks noChangeArrowheads="1"/>
            </p:cNvSpPr>
            <p:nvPr/>
          </p:nvSpPr>
          <p:spPr bwMode="gray">
            <a:xfrm>
              <a:off x="2336" y="1936"/>
              <a:ext cx="1100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36" name="Oval 87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solidFill>
              <a:srgbClr val="00489F"/>
            </a:solidFill>
            <a:ln w="9525">
              <a:noFill/>
            </a:ln>
          </p:spPr>
          <p:txBody>
            <a:bodyPr anchor="ctr" anchorCtr="0">
              <a:spAutoFit/>
            </a:bodyPr>
            <a:p>
              <a:pPr eaLnBrk="0" hangingPunct="0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556b0aac-38ec-4c10-b389-222be05f2bec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2919</Words>
  <Application>WPS 演示</Application>
  <PresentationFormat>宽屏</PresentationFormat>
  <Paragraphs>274</Paragraphs>
  <Slides>24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24</vt:i4>
      </vt:variant>
    </vt:vector>
  </HeadingPairs>
  <TitlesOfParts>
    <vt:vector size="44" baseType="lpstr">
      <vt:lpstr>Arial</vt:lpstr>
      <vt:lpstr>宋体</vt:lpstr>
      <vt:lpstr>Wingdings</vt:lpstr>
      <vt:lpstr>等线 Light</vt:lpstr>
      <vt:lpstr>等线</vt:lpstr>
      <vt:lpstr>Calibri</vt:lpstr>
      <vt:lpstr>微软雅黑</vt:lpstr>
      <vt:lpstr>黑体</vt:lpstr>
      <vt:lpstr>+mn-ea</vt:lpstr>
      <vt:lpstr>Segoe Print</vt:lpstr>
      <vt:lpstr>Times New Roman</vt:lpstr>
      <vt:lpstr>Arial Unicode MS</vt:lpstr>
      <vt:lpstr>自定义设计方案</vt:lpstr>
      <vt:lpstr>1_自定义设计方案</vt:lpstr>
      <vt:lpstr>Visio.Drawing.15</vt:lpstr>
      <vt:lpstr>Visio.Drawing.15</vt:lpstr>
      <vt:lpstr>Equation.DSMT4</vt:lpstr>
      <vt:lpstr>Equation.DSMT4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月出东方红</cp:lastModifiedBy>
  <cp:revision>600</cp:revision>
  <dcterms:created xsi:type="dcterms:W3CDTF">2021-11-18T23:12:22Z</dcterms:created>
  <dcterms:modified xsi:type="dcterms:W3CDTF">2023-04-28T09:19:29Z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ICV">
    <vt:lpwstr>B7BFDB6C8FC7462C987E3F18E9A4332C_13</vt:lpwstr>
  </property>
  <property fmtid="{D5CDD505-2E9C-101B-9397-08002B2CF9AE}" pid="4" name="KSOProductBuildVer">
    <vt:lpwstr>2052-11.1.0.14036</vt:lpwstr>
  </property>
</Properties>
</file>